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8" r:id="rId3"/>
    <p:sldId id="277" r:id="rId4"/>
    <p:sldId id="257" r:id="rId5"/>
    <p:sldId id="258" r:id="rId6"/>
    <p:sldId id="283" r:id="rId7"/>
    <p:sldId id="259" r:id="rId8"/>
    <p:sldId id="260" r:id="rId9"/>
    <p:sldId id="284" r:id="rId10"/>
    <p:sldId id="285" r:id="rId11"/>
    <p:sldId id="266" r:id="rId12"/>
    <p:sldId id="290" r:id="rId13"/>
    <p:sldId id="299" r:id="rId14"/>
    <p:sldId id="287" r:id="rId15"/>
    <p:sldId id="286" r:id="rId16"/>
    <p:sldId id="267" r:id="rId17"/>
    <p:sldId id="292" r:id="rId18"/>
    <p:sldId id="289" r:id="rId19"/>
    <p:sldId id="288" r:id="rId20"/>
    <p:sldId id="293" r:id="rId21"/>
    <p:sldId id="269" r:id="rId22"/>
    <p:sldId id="297" r:id="rId23"/>
    <p:sldId id="270" r:id="rId24"/>
    <p:sldId id="271" r:id="rId25"/>
    <p:sldId id="272" r:id="rId26"/>
    <p:sldId id="294" r:id="rId27"/>
    <p:sldId id="295" r:id="rId28"/>
    <p:sldId id="274" r:id="rId29"/>
    <p:sldId id="273" r:id="rId30"/>
    <p:sldId id="300" r:id="rId31"/>
    <p:sldId id="298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EAF463A-BC7C-46EE-9F1E-7F377CCA4891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2800" y="0"/>
            <a:ext cx="5791200" cy="2971800"/>
          </a:xfrm>
        </p:spPr>
        <p:txBody>
          <a:bodyPr>
            <a:normAutofit/>
          </a:bodyPr>
          <a:lstStyle/>
          <a:p>
            <a:r>
              <a:rPr lang="ru-RU" dirty="0" smtClean="0"/>
              <a:t>Путешествие по </a:t>
            </a:r>
            <a:r>
              <a:rPr lang="ru-RU" dirty="0" err="1" smtClean="0"/>
              <a:t>лермонтовским</a:t>
            </a:r>
            <a:r>
              <a:rPr lang="ru-RU" dirty="0" smtClean="0"/>
              <a:t> местам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0" y="6050037"/>
            <a:ext cx="3733800" cy="685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И.А. Борисенко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4" descr="РРР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0"/>
            <a:ext cx="2971800" cy="39699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 smtClean="0"/>
              <a:t>Середниково. 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Именно здесь в Середниково из-под его пера вышло множество лирических стихотворений. Здесь он работал над трагедией «Испанцы» и набросал замысел о поэме «Демон». Некоторые стихи снабжены приписками «Середниково: ночью у окна», «Середниково. Вечер на бельведере». Впечатления полученные в Середниково находили отражение и в более поздних произведениях поэта. </a:t>
            </a:r>
          </a:p>
          <a:p>
            <a:endParaRPr lang="ru-RU" dirty="0"/>
          </a:p>
        </p:txBody>
      </p:sp>
      <p:pic>
        <p:nvPicPr>
          <p:cNvPr id="1027" name="Picture 3" descr="C:\Documents and Settings\Надежда\Рабочий стол\мероприятия\литература\лермонтов\путешествие по лермонтовским местам\середниково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4715256" cy="2971800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505200" cy="3820633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19" y="95343"/>
            <a:ext cx="8927977" cy="1101409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Середниково </a:t>
            </a: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– подмосковная усадьба, куда не раз Лермонтов с бабушкой Елизаветой Алексеевной выезжали на лето из Москвы. </a:t>
            </a:r>
            <a:endParaRPr lang="ru-RU" sz="2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8874060" y="6443117"/>
            <a:ext cx="252660" cy="365125"/>
          </a:xfrm>
        </p:spPr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3581400"/>
            <a:ext cx="5486400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«Блистая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пробегают облака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голубому небу. Холм крутой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Осенним солнцем озарен. Река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Бежит внизу по камням с быстротой.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 холме пришелец молодой,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Завернут в плащ, недвижимо сидит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 старою березой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655071"/>
            <a:ext cx="331236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Середниково. </a:t>
            </a:r>
            <a:endParaRPr lang="ru-RU" sz="16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Главное здание</a:t>
            </a:r>
            <a:endParaRPr lang="ru-RU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C:\Documents and Settings\Надежда\Рабочий стол\мероприятия\литература\лермонтов\путешествие по лермонтовским местам\середниково\241211213441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3886200" cy="29146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2400" y="5257800"/>
            <a:ext cx="33528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470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19" y="95343"/>
            <a:ext cx="8927977" cy="1101409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Середниково </a:t>
            </a: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– подмосковная усадьба, куда не раз Лермонтов с бабушкой Елизаветой Алексеевной выезжали на лето из Москвы. </a:t>
            </a:r>
            <a:endParaRPr lang="ru-RU" sz="2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8874060" y="6443117"/>
            <a:ext cx="252660" cy="365125"/>
          </a:xfrm>
        </p:spPr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2133600"/>
            <a:ext cx="44196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Сейчас Середниково принадлежит потомку Михаила Юрьевича Лермонтова, который является его полным тёзкой.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18433" name="Picture 1" descr="C:\Documents and Settings\Надежда\Рабочий стол\мероприятия\литература\лермонтов\путешествие по лермонтовским местам\середниково\img000025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343400"/>
            <a:ext cx="8788400" cy="2336800"/>
          </a:xfrm>
          <a:prstGeom prst="rect">
            <a:avLst/>
          </a:prstGeom>
          <a:noFill/>
        </p:spPr>
      </p:pic>
      <p:pic>
        <p:nvPicPr>
          <p:cNvPr id="41986" name="Picture 2" descr="C:\Documents and Settings\Надежда\Рабочий стол\мероприятия\литература\лермонтов\путешествие по лермонтовским местам\середниково\usadb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4134394" cy="2679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68470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Середниково находится недалеко от г. Истра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Documents and Settings\Надежда\Рабочий стол\мероприятия\литература\лермонтов\путешествие по лермонтовским местам\ГАЗЕТА\plm-055-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438400"/>
            <a:ext cx="4862920" cy="3035094"/>
          </a:xfrm>
          <a:prstGeom prst="rect">
            <a:avLst/>
          </a:prstGeom>
          <a:noFill/>
        </p:spPr>
      </p:pic>
      <p:pic>
        <p:nvPicPr>
          <p:cNvPr id="8" name="Picture 3" descr="C:\Documents and Settings\Надежда\Рабочий стол\мероприятия\литература\лермонтов\путешествие по лермонтовским местам\Новая папка\03.pr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752600"/>
            <a:ext cx="3886200" cy="2911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28600" y="5791200"/>
            <a:ext cx="8686800" cy="8382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Юношей бывал Лермонтов и в Ново-Иерусалимском монастыре (г. Истра).</a:t>
            </a:r>
            <a:endParaRPr lang="ru-RU" dirty="0"/>
          </a:p>
        </p:txBody>
      </p:sp>
      <p:pic>
        <p:nvPicPr>
          <p:cNvPr id="3076" name="Picture 4" descr="C:\Documents and Settings\Надежда\Рабочий стол\мероприятия\литература\лермонтов\путешествие по лермонтовским местам\Новая папка\2011-01-03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1"/>
            <a:ext cx="4495800" cy="3006566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657600" cy="3896833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7" name="Picture 3" descr="C:\Documents and Settings\Надежда\Рабочий стол\мероприятия\литература\лермонтов\путешествие по лермонтовским местам\ГАЗЕТА\02015_20050523_222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73973"/>
            <a:ext cx="4006850" cy="3301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8686800" cy="94615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/>
              <a:t>«Оставленная пустынь предо мной...»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04800" y="914400"/>
            <a:ext cx="8534400" cy="12192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Эти строки оставил Михаил ЛЕРМОНТОВ, ещё юношей посетивший Ново-Иерусалимский монастырь. В автографе сделана пометка: </a:t>
            </a:r>
            <a:r>
              <a:rPr lang="ru-RU" sz="2000" b="1" i="1" dirty="0" smtClean="0"/>
              <a:t>«(В Воскресенске). (Написано на стенах жилища Никона), (1830 года)».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962400" y="2438400"/>
            <a:ext cx="5181600" cy="3733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smtClean="0"/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«Оставленная пустынь предо мной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Белеется вечернею порой.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Последний луч на ней еще горит,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Но колокол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растреснувший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молчит.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Его (бывало) заунывный глас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Звал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братий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всенощне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в сей  мирный час.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Зеленый мох, растущий над окном,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Заржавленные ставни – и кругом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Высокая полынь – все, все без слов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Нам говорит о таинстве гробов...»</a:t>
            </a:r>
          </a:p>
          <a:p>
            <a:endParaRPr lang="ru-RU" dirty="0"/>
          </a:p>
        </p:txBody>
      </p:sp>
      <p:pic>
        <p:nvPicPr>
          <p:cNvPr id="5122" name="Picture 2" descr="C:\Documents and Settings\Надежда\Рабочий стол\мероприятия\литература\лермонтов\путешествие по лермонтовским местам\Новая папка\h-0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0"/>
            <a:ext cx="2819400" cy="4394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4495800" y="1828801"/>
            <a:ext cx="4572000" cy="2286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«... Я родину люблю</a:t>
            </a:r>
            <a:b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И больше многих: средь ее полей</a:t>
            </a:r>
            <a:b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Есть место, где я горесть начал знать,</a:t>
            </a:r>
            <a:b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Есть место, где я буду отдыхать,</a:t>
            </a:r>
            <a:b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Когда мой прах, </a:t>
            </a:r>
            <a:r>
              <a:rPr lang="ru-RU" sz="2200" b="1" dirty="0" err="1" smtClean="0">
                <a:solidFill>
                  <a:srgbClr val="002060"/>
                </a:solidFill>
                <a:latin typeface="Monotype Corsiva" pitchFamily="66" charset="0"/>
              </a:rPr>
              <a:t>смешавшися</a:t>
            </a: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 с землей,</a:t>
            </a:r>
            <a:b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Навеки прежний вид оставит свой.» </a:t>
            </a:r>
            <a:endParaRPr lang="ru-RU" sz="2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719" y="116632"/>
            <a:ext cx="8702988" cy="909437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Тарханы</a:t>
            </a:r>
            <a:r>
              <a:rPr lang="ru-RU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- пензенское имение бабушки </a:t>
            </a:r>
            <a:b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М.Ю. Лермонтова поэта, в котором поэт жил до 13 лет.</a:t>
            </a:r>
            <a:endParaRPr lang="ru-RU" sz="2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8880940" y="6381826"/>
            <a:ext cx="250136" cy="365125"/>
          </a:xfrm>
        </p:spPr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85235" y="6337628"/>
            <a:ext cx="8706858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Сюда 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21 апреля 1842 года </a:t>
            </a:r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был доставлен из Пятигорска гроб с прахом поэта</a:t>
            </a:r>
          </a:p>
        </p:txBody>
      </p:sp>
      <p:pic>
        <p:nvPicPr>
          <p:cNvPr id="10" name="Picture 3" descr="18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3048000"/>
            <a:ext cx="4343400" cy="325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2400" y="2133600"/>
            <a:ext cx="4343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«Кругом родные все места…»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0554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6" descr="Школа прапорщиков в Петербур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765175"/>
            <a:ext cx="36988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0" descr="Лермонтов ху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412875"/>
            <a:ext cx="306387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11"/>
          <p:cNvSpPr txBox="1">
            <a:spLocks noChangeArrowheads="1"/>
          </p:cNvSpPr>
          <p:nvPr/>
        </p:nvSpPr>
        <p:spPr bwMode="auto">
          <a:xfrm>
            <a:off x="4211638" y="2420938"/>
            <a:ext cx="397986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</a:rPr>
              <a:t>1832 </a:t>
            </a:r>
            <a:r>
              <a:rPr lang="ru-RU" sz="2000" b="1" dirty="0" smtClean="0">
                <a:latin typeface="Times New Roman" pitchFamily="18" charset="0"/>
              </a:rPr>
              <a:t>году </a:t>
            </a:r>
            <a:r>
              <a:rPr lang="ru-RU" sz="2000" b="1" dirty="0">
                <a:latin typeface="Times New Roman" pitchFamily="18" charset="0"/>
              </a:rPr>
              <a:t>Лермонтов ушёл из </a:t>
            </a:r>
            <a:r>
              <a:rPr lang="ru-RU" sz="2000" b="1" dirty="0" smtClean="0">
                <a:latin typeface="Times New Roman" pitchFamily="18" charset="0"/>
              </a:rPr>
              <a:t>Московского университета </a:t>
            </a:r>
            <a:r>
              <a:rPr lang="ru-RU" sz="2000" b="1" dirty="0">
                <a:latin typeface="Times New Roman" pitchFamily="18" charset="0"/>
              </a:rPr>
              <a:t>и выехал в Петербург. Там он поступил в Школу гвардейских подпрапорщиков и кавалерийских юнкеров, где также отличился, успешно выдержал экзамен при переходе в старший класс и по окончании был произведён в корнеты лейб-гвардии Гусарского полка.</a:t>
            </a:r>
          </a:p>
        </p:txBody>
      </p:sp>
      <p:sp>
        <p:nvSpPr>
          <p:cNvPr id="10246" name="Text Box 12"/>
          <p:cNvSpPr txBox="1">
            <a:spLocks noChangeArrowheads="1"/>
          </p:cNvSpPr>
          <p:nvPr/>
        </p:nvSpPr>
        <p:spPr bwMode="auto">
          <a:xfrm>
            <a:off x="971550" y="5373688"/>
            <a:ext cx="316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</a:rPr>
              <a:t>портрет кисти Ф.Будкина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Петербург и его окрестности </a:t>
            </a:r>
            <a:br>
              <a:rPr lang="ru-RU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в жизни М.Ю. Лермонтова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44901" y="2209800"/>
            <a:ext cx="3886200" cy="2438400"/>
          </a:xfrm>
        </p:spPr>
        <p:txBody>
          <a:bodyPr>
            <a:normAutofit fontScale="70000" lnSpcReduction="2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Петродворец.  Поблизости находился военный лагерь, куда Лермонтов в 1833 и 1834 годах выезжал со Школой юнкеров на летние учения.</a:t>
            </a:r>
          </a:p>
          <a:p>
            <a:endParaRPr lang="ru-RU" dirty="0"/>
          </a:p>
        </p:txBody>
      </p:sp>
      <p:pic>
        <p:nvPicPr>
          <p:cNvPr id="5" name="Содержимое 4" descr="Петродворец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43434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Петербург и его окрестности </a:t>
            </a:r>
            <a:br>
              <a:rPr lang="ru-RU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в жизни М.Ю. Лермонтова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1600199"/>
            <a:ext cx="4876800" cy="502920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«…Погиб поэт!- невольник чести</a:t>
            </a:r>
          </a:p>
          <a:p>
            <a:pPr>
              <a:buNone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Пал, оклеветанный молвой, </a:t>
            </a:r>
          </a:p>
          <a:p>
            <a:pPr>
              <a:buNone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свинцом в груди и жаждой мести, </a:t>
            </a:r>
          </a:p>
          <a:p>
            <a:pPr>
              <a:buNone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Поникнув гордой головой!.. </a:t>
            </a:r>
          </a:p>
          <a:p>
            <a:pPr>
              <a:buNone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вынесла душа поэта </a:t>
            </a:r>
          </a:p>
          <a:p>
            <a:pPr>
              <a:buNone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Позора мелочных обид, </a:t>
            </a:r>
          </a:p>
          <a:p>
            <a:pPr>
              <a:buNone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Восстал он против мнений света </a:t>
            </a:r>
          </a:p>
          <a:p>
            <a:pPr>
              <a:buNone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Один, как прежде... и убит! </a:t>
            </a:r>
          </a:p>
          <a:p>
            <a:pPr>
              <a:buNone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Убит!.. К чему теперь рыданья,</a:t>
            </a:r>
          </a:p>
          <a:p>
            <a:pPr>
              <a:buNone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Пустых похвал ненужный хор </a:t>
            </a:r>
          </a:p>
          <a:p>
            <a:pPr>
              <a:buNone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жалкий лепет оправданья?</a:t>
            </a:r>
          </a:p>
          <a:p>
            <a:pPr>
              <a:buNone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Судьбы свершился приговор!..»</a:t>
            </a:r>
            <a:endParaRPr lang="ru-RU" sz="2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44900" y="1589567"/>
            <a:ext cx="4299099" cy="1839433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 Петербурге Лермонтов написал стихотворение «Смерть поэта», за которое в феврале 1837 Лермонтов был арестован и помещен в одной из комнат верхнего этажа Главного штаба.</a:t>
            </a:r>
          </a:p>
          <a:p>
            <a:endParaRPr lang="ru-RU" sz="32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34000" y="5943600"/>
            <a:ext cx="381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Царское Село. Екатерининский дворец. Литография 1830-х гг. </a:t>
            </a: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Рисунок 5" descr="Царское Село. Екатерининский дворец. Литография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29000"/>
            <a:ext cx="3768477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Родители М.Ю.Лермонтова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/>
              <a:t>Марья Михайловна Лермонтова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/>
              <a:t>Юрий Петрович Лермонтов  </a:t>
            </a:r>
          </a:p>
        </p:txBody>
      </p:sp>
      <p:pic>
        <p:nvPicPr>
          <p:cNvPr id="5128" name="Picture 8" descr="250px-%D0%9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636838"/>
            <a:ext cx="2381250" cy="3076575"/>
          </a:xfrm>
          <a:prstGeom prst="rect">
            <a:avLst/>
          </a:prstGeom>
          <a:noFill/>
        </p:spPr>
      </p:pic>
      <p:pic>
        <p:nvPicPr>
          <p:cNvPr id="5130" name="Picture 10" descr="250px-%D0%A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852738"/>
            <a:ext cx="2381250" cy="273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 descr="lermontov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268413"/>
            <a:ext cx="284638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3924300" y="981075"/>
            <a:ext cx="417671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</a:rPr>
              <a:t>В 1837 году имя Лермонтова стало известно всей образованной России благодаря стихотворению «Смерть поэта», написанному по поводу кончины А.С.Пушкина. Это стихотворение вызвало неудовольствие царского двора. Лермонтов вскоре был арестован, а потом переведён в Нижегородский драгунский полк, располагавшийся на Кавказе. </a:t>
            </a:r>
            <a:r>
              <a:rPr lang="ru-RU" sz="2000" b="1" dirty="0" smtClean="0">
                <a:latin typeface="Times New Roman" pitchFamily="18" charset="0"/>
              </a:rPr>
              <a:t>Там Лермонтов участвовал в войне с горцами. </a:t>
            </a:r>
            <a:endParaRPr lang="ru-RU" sz="2000" b="1" dirty="0">
              <a:latin typeface="Times New Roman" pitchFamily="18" charset="0"/>
            </a:endParaRPr>
          </a:p>
          <a:p>
            <a:endParaRPr lang="ru-RU" sz="2000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609600"/>
            <a:ext cx="2819400" cy="3233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0" y="4648200"/>
            <a:ext cx="899160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«юный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поэт заплатил полную дань волшебной стране, поразившей лучшими,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благодатнейшими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впечатлениями его поэтическую душу. Кавказ был колыбелью его поэзии, так же как он был колыбелью поэзии Пушкина, и после Пушкина никто так поэтически не отблагодарил Кавказ за дивные впечатления его девственно величавой природы, как Лермонтов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...»</a:t>
            </a:r>
          </a:p>
          <a:p>
            <a:pPr indent="457200"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В.Г. Белинский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1" y="116632"/>
            <a:ext cx="8458199" cy="416768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Кавказ – колыбель его поэзии…</a:t>
            </a:r>
            <a:endParaRPr lang="ru-RU" sz="2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8719954" y="6356350"/>
            <a:ext cx="316542" cy="365125"/>
          </a:xfrm>
        </p:spPr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371600"/>
            <a:ext cx="2469573" cy="3104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52400" y="685800"/>
            <a:ext cx="5943600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По </a:t>
            </a:r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этой </a:t>
            </a:r>
            <a:r>
              <a:rPr 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дороге ехал </a:t>
            </a:r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Лермонтов </a:t>
            </a:r>
            <a:r>
              <a:rPr 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 ссылку в </a:t>
            </a:r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1837 </a:t>
            </a:r>
            <a:r>
              <a:rPr 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году.</a:t>
            </a:r>
            <a:endParaRPr lang="ru-RU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3886200"/>
            <a:ext cx="304800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Военно-Грузинская дорога. 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Рис</a:t>
            </a:r>
            <a:r>
              <a:rPr lang="ru-RU" sz="16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. М. Ю. Лермонтова</a:t>
            </a:r>
          </a:p>
        </p:txBody>
      </p:sp>
    </p:spTree>
    <p:extLst>
      <p:ext uri="{BB962C8B-B14F-4D97-AF65-F5344CB8AC3E}">
        <p14:creationId xmlns:p14="http://schemas.microsoft.com/office/powerpoint/2010/main" xmlns="" val="1561084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3886200"/>
            <a:ext cx="8229600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«Приветствую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тебя, Кавказ седой!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Твоим горам я путник не чужой: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меня в младенчестве носили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 небесам пустыни приучили.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долго мне мечталось с этих пор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Всё небо юга да утесы гор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3799" y="116632"/>
            <a:ext cx="5410201" cy="562074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Кавказ – колыбель его поэзии…</a:t>
            </a:r>
            <a:endParaRPr lang="ru-RU" sz="2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8" descr="Вид Тифли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76200"/>
            <a:ext cx="33172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Вид Пятигорс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609600"/>
            <a:ext cx="3581400" cy="267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04800" y="2819401"/>
            <a:ext cx="281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</a:rPr>
              <a:t>«Вид Тифлиса» 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</a:rPr>
              <a:t>картина Лермонтова</a:t>
            </a:r>
            <a:endParaRPr lang="ru-RU" sz="2000" b="1" i="1" dirty="0">
              <a:latin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53000" y="3244334"/>
            <a:ext cx="388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</a:rPr>
              <a:t>«Вид Пятигорска» </a:t>
            </a:r>
          </a:p>
          <a:p>
            <a:pPr algn="ctr"/>
            <a:r>
              <a:rPr lang="ru-RU" b="1" i="1" dirty="0" smtClean="0">
                <a:latin typeface="Times New Roman" pitchFamily="18" charset="0"/>
              </a:rPr>
              <a:t>картина Лермонтова</a:t>
            </a:r>
          </a:p>
          <a:p>
            <a:endParaRPr lang="ru-RU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084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914400"/>
            <a:ext cx="4038600" cy="4200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648200" y="5562600"/>
            <a:ext cx="43434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Памятник М. Ю. Лермонтову в Пятигорске.</a:t>
            </a:r>
            <a:b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Скульптор А. М. </a:t>
            </a:r>
            <a:r>
              <a:rPr lang="ru-RU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Опекушин</a:t>
            </a:r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 1889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2" y="151059"/>
            <a:ext cx="856895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Пятигорск</a:t>
            </a:r>
            <a:endParaRPr lang="ru-RU" sz="2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257800"/>
            <a:ext cx="4572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Дом, в котором жил Лермонтов.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Сегодня это мемориальный </a:t>
            </a:r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музей </a:t>
            </a:r>
            <a:endParaRPr lang="ru-RU" sz="14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«</a:t>
            </a:r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Домик </a:t>
            </a:r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Лермонтова» </a:t>
            </a:r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 </a:t>
            </a:r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Пятигорске</a:t>
            </a:r>
            <a:endParaRPr lang="ru-RU" sz="1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600" y="838200"/>
            <a:ext cx="3143331" cy="4244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825674" y="6455809"/>
            <a:ext cx="310728" cy="365125"/>
          </a:xfrm>
        </p:spPr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9716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" y="3471696"/>
            <a:ext cx="2362200" cy="3325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0"/>
            <a:ext cx="2590800" cy="3771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28601" y="77128"/>
            <a:ext cx="4952999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entury Gothic" panose="020B0502020202020204" pitchFamily="34" charset="0"/>
              </a:rPr>
              <a:t>Лермонтовский</a:t>
            </a:r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Пятигорск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685800"/>
            <a:ext cx="4724400" cy="29385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«…Прекрасен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ты, суровый край свободы,</a:t>
            </a:r>
            <a:b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вы, престолы вечные природы,</a:t>
            </a:r>
            <a:b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Когда, как дым синея, облака</a:t>
            </a:r>
            <a:b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 вечер к вам летят издалека,</a:t>
            </a:r>
            <a:b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 вами вьются, шепчутся как тени,</a:t>
            </a:r>
            <a:b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над главой огромных привидений</a:t>
            </a:r>
            <a:b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Колеблемые перья,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луна</a:t>
            </a:r>
            <a:b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синим сводам странствует одна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.»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3962400"/>
            <a:ext cx="441959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Пятигорск. Памятник на месте дуэли </a:t>
            </a:r>
            <a:endParaRPr lang="ru-RU" sz="14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М</a:t>
            </a:r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 Ю. Лермонтова у подножия горы Машук. </a:t>
            </a:r>
            <a:endParaRPr lang="ru-RU" sz="14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4876800"/>
            <a:ext cx="6019800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На пятигорском кладбище, на месте первоначального погребения Лермонтова, в 1903 году установлен памятник-обелиск, на передней грани которого изображены венок и крест. На мраморной 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доске -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надпись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: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«Место первоначального погребения М. Ю. Лермонтова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1148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76859"/>
            <a:ext cx="8383593" cy="98994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Железноводск </a:t>
            </a:r>
            <a:r>
              <a:rPr lang="ru-RU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– город, в котором Лермонтов провёл последний </a:t>
            </a:r>
            <a:r>
              <a:rPr lang="ru-RU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день своей жизни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752600"/>
            <a:ext cx="5105400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«Кругом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налево и направо,</a:t>
            </a:r>
            <a:b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бы остатки пирамид,</a:t>
            </a:r>
            <a:b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Подъемлясь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 небу величаво,</a:t>
            </a:r>
            <a:b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Гора из-за горы глядит;</a:t>
            </a:r>
            <a:b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дале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царь их пятиглавый,</a:t>
            </a:r>
            <a:b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Туманный, сизо-голубой,</a:t>
            </a:r>
            <a:b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Пугает чудной вышиной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Mistral" panose="03090702030407020403" pitchFamily="66" charset="0"/>
              </a:rPr>
              <a:t>	</a:t>
            </a:r>
            <a:endParaRPr lang="ru-RU" sz="2000" dirty="0">
              <a:solidFill>
                <a:srgbClr val="002060"/>
              </a:solidFill>
              <a:latin typeface="Mistral" panose="03090702030407020403" pitchFamily="66" charset="0"/>
            </a:endParaRPr>
          </a:p>
        </p:txBody>
      </p:sp>
      <p:pic>
        <p:nvPicPr>
          <p:cNvPr id="7" name="Рисунок 6" descr="В окрестностях Железноводск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327" b="11111"/>
          <a:stretch>
            <a:fillRect/>
          </a:stretch>
        </p:blipFill>
        <p:spPr bwMode="auto">
          <a:xfrm>
            <a:off x="5638800" y="1600200"/>
            <a:ext cx="32766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562600" y="5562601"/>
            <a:ext cx="3398725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Лермонтов ездил в Железноводск для лечения или просто ради прогулки. </a:t>
            </a:r>
            <a:endParaRPr lang="ru-RU" sz="1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153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228600" y="4953000"/>
            <a:ext cx="8763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</a:rPr>
              <a:t>	Здесь на Кавказе произошёл </a:t>
            </a:r>
            <a:r>
              <a:rPr lang="ru-RU" sz="2000" b="1" dirty="0">
                <a:latin typeface="Times New Roman" pitchFamily="18" charset="0"/>
              </a:rPr>
              <a:t>конфликт  Лермонтова  с Мартыновым, переросший в дуэль.  Лермонтов считал ссору незначительной, а примирение необходимым, но Мартынов считал </a:t>
            </a:r>
            <a:r>
              <a:rPr lang="ru-RU" sz="2000" b="1" dirty="0" err="1" smtClean="0">
                <a:latin typeface="Times New Roman" pitchFamily="18" charset="0"/>
              </a:rPr>
              <a:t>подругому</a:t>
            </a:r>
            <a:r>
              <a:rPr lang="ru-RU" sz="2000" b="1" dirty="0">
                <a:latin typeface="Times New Roman" pitchFamily="18" charset="0"/>
              </a:rPr>
              <a:t>.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</a:rPr>
              <a:t>	15 </a:t>
            </a:r>
            <a:r>
              <a:rPr lang="ru-RU" sz="2000" b="1" dirty="0">
                <a:latin typeface="Times New Roman" pitchFamily="18" charset="0"/>
              </a:rPr>
              <a:t>июля 1841 г. состоялась дуэль. Лермонтов был убит.</a:t>
            </a:r>
          </a:p>
          <a:p>
            <a:endParaRPr lang="ru-RU" sz="2000" b="1" dirty="0">
              <a:latin typeface="Times New Roman" pitchFamily="18" charset="0"/>
            </a:endParaRPr>
          </a:p>
        </p:txBody>
      </p:sp>
      <p:pic>
        <p:nvPicPr>
          <p:cNvPr id="9" name="Picture 10" descr="200px-%D0%94%D0%BE%D0%BC%D0%B8%D0%BA_%D0%9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6255223" cy="4191000"/>
          </a:xfrm>
          <a:prstGeom prst="rect">
            <a:avLst/>
          </a:prstGeom>
          <a:noFill/>
        </p:spPr>
      </p:pic>
      <p:pic>
        <p:nvPicPr>
          <p:cNvPr id="10" name="Picture 2" descr="C:\Users\Таня\Desktop\1001000000813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7400"/>
            <a:ext cx="2521457" cy="184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могила Часовня в Тархан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09600"/>
            <a:ext cx="3505200" cy="554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410200" y="762000"/>
            <a:ext cx="278288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</a:rPr>
              <a:t>Бабушка обратилась к </a:t>
            </a:r>
            <a:r>
              <a:rPr lang="ru-RU" sz="2400" b="1" dirty="0" smtClean="0">
                <a:latin typeface="Times New Roman" pitchFamily="18" charset="0"/>
              </a:rPr>
              <a:t>царю Николаю </a:t>
            </a:r>
            <a:r>
              <a:rPr lang="ru-RU" sz="2400" b="1" dirty="0">
                <a:latin typeface="Times New Roman" pitchFamily="18" charset="0"/>
                <a:cs typeface="Arial" charset="0"/>
              </a:rPr>
              <a:t>І  с просьбой перевезти тело Лермонтова из Пятигорска в Тарханы. Поэт был погребён в фамильном склепе Арсеньевых в Тарханах, где он покоится и сейчас.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7463" y="3505200"/>
            <a:ext cx="4906537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24000"/>
            <a:ext cx="5230688" cy="2819400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обвиняй меня, всесильный,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не карай меня, молю,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то, что мрак земли могильный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её страстями я люблю;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то, что редко в душу входит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Живых речей твоих струя;…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то, что мир земной мне тесен…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9646" y="116632"/>
            <a:ext cx="599875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Не обвиняй меня, всесильный…</a:t>
            </a:r>
            <a:endParaRPr lang="ru-RU" sz="2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2514600"/>
            <a:ext cx="3200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Памятник М.Ю. Лермонтову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 Кисловодске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Скульптор Н. Ходов (2006)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685083"/>
            <a:ext cx="3886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993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447856" cy="1143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indent="457200"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«… до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сих пор в отдалённых краях России вы ещё встретите людей, которые говорят о нём со слезами на глазах и хранят вещи, ему принадлежавшие, более, чем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драгоценность»	          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А.В</a:t>
            </a:r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Дружинин, 1860</a:t>
            </a:r>
            <a:endParaRPr lang="ru-RU" sz="1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52400"/>
            <a:ext cx="89154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Навсегда молодым останется для нас поэт, </a:t>
            </a: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грустный</a:t>
            </a: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, влюблённый, благородный, язвительный, мечтательный, </a:t>
            </a: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размышляющий.</a:t>
            </a:r>
            <a:endParaRPr lang="ru-RU" sz="2400" dirty="0">
              <a:solidFill>
                <a:srgbClr val="002060"/>
              </a:solidFill>
              <a:latin typeface="Mistral" panose="03090702030407020403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200" y="1524000"/>
            <a:ext cx="4724400" cy="41549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«Я </a:t>
            </a:r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жить хочу! Хочу печали</a:t>
            </a:r>
          </a:p>
          <a:p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Любви и </a:t>
            </a:r>
            <a:r>
              <a:rPr lang="ru-RU" sz="2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счастию</a:t>
            </a:r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назло;</a:t>
            </a:r>
          </a:p>
          <a:p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мой ум избаловали</a:t>
            </a:r>
          </a:p>
          <a:p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слишком сгладили чело,</a:t>
            </a:r>
          </a:p>
          <a:p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Пора, пора насмешкам света</a:t>
            </a:r>
          </a:p>
          <a:p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Прогнать спокойствия туман;</a:t>
            </a:r>
          </a:p>
          <a:p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без страданий жизнь поэта?</a:t>
            </a:r>
          </a:p>
          <a:p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что без бури океан?</a:t>
            </a:r>
          </a:p>
          <a:p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хочет жить ценою муки,</a:t>
            </a:r>
          </a:p>
          <a:p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Ценой томительных забот.</a:t>
            </a:r>
          </a:p>
          <a:p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покупает неба звуки, </a:t>
            </a:r>
          </a:p>
          <a:p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даром славы не берёт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.»</a:t>
            </a:r>
            <a:endParaRPr lang="ru-RU" sz="2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М. Ю. Лермонтов в сюртуке Тенгинского пехотного полк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505200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01418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9906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«Москва есть и всегда будет  моя родина»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Михаил Юрьевич Лермонтов родился в Москве ночью 15 октября 1814 года. Там же в Москве прошла его юность. </a:t>
            </a:r>
            <a:endParaRPr lang="ru-RU" dirty="0"/>
          </a:p>
        </p:txBody>
      </p:sp>
      <p:pic>
        <p:nvPicPr>
          <p:cNvPr id="5" name="Picture 2" descr="p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3157538" cy="4027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4000" b="1" dirty="0" smtClean="0">
                <a:solidFill>
                  <a:srgbClr val="C00000"/>
                </a:solidFill>
              </a:rPr>
              <a:t>Назовите </a:t>
            </a:r>
            <a:r>
              <a:rPr lang="ru-RU" sz="4000" b="1" dirty="0" err="1" smtClean="0">
                <a:solidFill>
                  <a:srgbClr val="C00000"/>
                </a:solidFill>
              </a:rPr>
              <a:t>лермонтовские</a:t>
            </a:r>
            <a:r>
              <a:rPr lang="ru-RU" sz="4000" b="1" dirty="0" smtClean="0">
                <a:solidFill>
                  <a:srgbClr val="C00000"/>
                </a:solidFill>
              </a:rPr>
              <a:t> места, о которых мы говорили сегодня.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589567"/>
            <a:ext cx="5410200" cy="382063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Москва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Середниково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Истра, Ново-Иерусалимский монастырь</a:t>
            </a:r>
          </a:p>
          <a:p>
            <a:r>
              <a:rPr lang="ru-RU" b="1" smtClean="0">
                <a:solidFill>
                  <a:srgbClr val="002060"/>
                </a:solidFill>
              </a:rPr>
              <a:t>Тарханы, </a:t>
            </a:r>
            <a:r>
              <a:rPr lang="ru-RU" b="1" dirty="0" smtClean="0">
                <a:solidFill>
                  <a:srgbClr val="002060"/>
                </a:solidFill>
              </a:rPr>
              <a:t>Пензенская область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Петербург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Кавказ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9400" y="4800600"/>
            <a:ext cx="6172199" cy="16764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Где похоронен Лермонтов?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Тарханы, Пензенская область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ГБОУ </a:t>
            </a:r>
            <a:r>
              <a:rPr lang="ru-RU" dirty="0" err="1" smtClean="0"/>
              <a:t>Истринская</a:t>
            </a:r>
            <a:r>
              <a:rPr lang="ru-RU" dirty="0" smtClean="0"/>
              <a:t> </a:t>
            </a:r>
            <a:r>
              <a:rPr lang="ru-RU" dirty="0" err="1" smtClean="0"/>
              <a:t>школа-нтернат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2743200"/>
            <a:ext cx="8153400" cy="33528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Презентация подготовлена И.А. Борисенко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«Москва, Москва</a:t>
            </a: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...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 люблю тебя как сын, как русский, - сильно, пламенно и нежно!» 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Mistral" panose="03090702030407020403" pitchFamily="66" charset="0"/>
              </a:rPr>
              <a:t>	</a:t>
            </a:r>
            <a:endParaRPr lang="ru-RU" dirty="0"/>
          </a:p>
        </p:txBody>
      </p:sp>
      <p:pic>
        <p:nvPicPr>
          <p:cNvPr id="6" name="Содержимое 5" descr="http://arzbiblio.ru/images/Lermontovskaya_ploshhad_12_Md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1905000"/>
            <a:ext cx="441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                На месте дома, где он родился , сейчас находится высотное здание, отмеченное мемориальной доской . Именно в Москве он осознал себя как поэт. Здесь было написано много произведений: стихотворения «Жалобы турка», «Монолог», «Молитва», «Предсказание», «Новгород», «Ангел», «Два великана», поэма «Измаил-Бей». Впервые в Москве в сентябре 1830 года в журнале  было опубликовано его стихотворение «Весна» за подписью </a:t>
            </a:r>
            <a:r>
              <a:rPr lang="en-US" dirty="0" smtClean="0"/>
              <a:t>L</a:t>
            </a:r>
            <a:r>
              <a:rPr lang="ru-RU" dirty="0" smtClean="0"/>
              <a:t>.  Покинув Москву летом 1832 года , Лермонтов  неоднократно бывал в ней проездом. «Москва есть и всегда будет  моя родина», -писал он из Петербурга.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arzbiblio.ru/images/dom-muzej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9600" y="2360422"/>
            <a:ext cx="3886200" cy="302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44900" y="1589567"/>
            <a:ext cx="4299099" cy="45720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              </a:t>
            </a:r>
            <a:r>
              <a:rPr lang="ru-RU" b="1" dirty="0" smtClean="0"/>
              <a:t>Дом –музей М. Ю. Лермонтова на Малой </a:t>
            </a:r>
            <a:r>
              <a:rPr lang="ru-RU" b="1" dirty="0" err="1" smtClean="0"/>
              <a:t>Молчановке</a:t>
            </a:r>
            <a:r>
              <a:rPr lang="ru-RU" dirty="0" smtClean="0"/>
              <a:t> .  Это единственное сохранившееся до наших дней в Москве здание, где жил поэт. В   этом доме Лермонтов жил в период своей учебы  в Московском университете. </a:t>
            </a:r>
          </a:p>
          <a:p>
            <a:r>
              <a:rPr lang="ru-RU" dirty="0" smtClean="0"/>
              <a:t>В музее находятся  семейные портреты, картины, акварели, рисунки самого Лермонтова, книги с его автографами, мебель, музыкальные инструменты той эпохи.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Здесь Лермонтова учился с осени 1830 года до лета 1832 года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9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Московский университет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2514600"/>
            <a:ext cx="3986213" cy="3483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arzbiblio.ru/images/Lermontov_in_Moscow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981200"/>
            <a:ext cx="441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                </a:t>
            </a:r>
            <a:r>
              <a:rPr lang="ru-RU" b="1" dirty="0" smtClean="0"/>
              <a:t>Площадь им. М.Ю.Лермонтова .</a:t>
            </a:r>
          </a:p>
          <a:p>
            <a:r>
              <a:rPr lang="ru-RU" dirty="0" smtClean="0"/>
              <a:t>На постаменте из черного гранита возвышается бронзовая фигура поэта в военной форме.  Ворот мундира расстегнут, ветром откинута пола. Взгляд устремлен вдаль. Лицо задумчиво. В композицию скульптуры также  входят скамья и бронзовый рельеф, в котором воплощены образы из произведений поэта — «Мцыри», «Парус», «Демон».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Середниково </a:t>
            </a:r>
            <a:r>
              <a:rPr lang="ru-RU" sz="3100" dirty="0" smtClean="0"/>
              <a:t>(Московская область).</a:t>
            </a:r>
            <a:r>
              <a:rPr lang="ru-RU" sz="3100" b="1" dirty="0" smtClean="0"/>
              <a:t> </a:t>
            </a:r>
            <a:br>
              <a:rPr lang="ru-RU" sz="3100" b="1" dirty="0" smtClean="0"/>
            </a:br>
            <a:r>
              <a:rPr lang="ru-RU" sz="3100" dirty="0" smtClean="0"/>
              <a:t>Сюда</a:t>
            </a:r>
            <a:r>
              <a:rPr lang="ru-RU" sz="3100" b="1" dirty="0" smtClean="0"/>
              <a:t> </a:t>
            </a:r>
            <a:r>
              <a:rPr lang="ru-RU" sz="3100" dirty="0" smtClean="0"/>
              <a:t>на каникулы приезжал юный М.Ю.Лермонтов с бабушкой Елизаветой Алексеевной Арсеньевой.</a:t>
            </a:r>
            <a:endParaRPr lang="ru-RU" sz="3100" dirty="0"/>
          </a:p>
        </p:txBody>
      </p:sp>
      <p:pic>
        <p:nvPicPr>
          <p:cNvPr id="5" name="Содержимое 4" descr="http://arzbiblio.ru/images/serednikovo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" y="1981200"/>
            <a:ext cx="4953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6" name="Picture 5" descr="250px-%D0%90%D1%80%D1%81%D0%B5%D0%BD%D1%8C%D0%B5%D0%B2%D0%B0_%D0%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057400"/>
            <a:ext cx="2766794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0" y="0"/>
            <a:ext cx="4191000" cy="1066800"/>
          </a:xfrm>
        </p:spPr>
        <p:txBody>
          <a:bodyPr>
            <a:normAutofit/>
          </a:bodyPr>
          <a:lstStyle/>
          <a:p>
            <a:r>
              <a:rPr lang="ru-RU" sz="3100" b="1" dirty="0" smtClean="0"/>
              <a:t>Середниково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28600" y="4724400"/>
            <a:ext cx="8686799" cy="19812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Летом в Середниково собиралось много молодежи. В поместье устраивали прогулки, пикники, поездки верхом. Живописная природа, рассказы о войне 1812 года, народные песни и сказки вдохновляли поэта. 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2895600" cy="3820633"/>
          </a:xfrm>
        </p:spPr>
        <p:txBody>
          <a:bodyPr>
            <a:normAutofit fontScale="92500"/>
          </a:bodyPr>
          <a:lstStyle/>
          <a:p>
            <a:endParaRPr lang="ru-RU" dirty="0"/>
          </a:p>
        </p:txBody>
      </p:sp>
      <p:pic>
        <p:nvPicPr>
          <p:cNvPr id="1028" name="Picture 4" descr="C:\Documents and Settings\Надежда\Рабочий стол\мероприятия\литература\лермонтов\путешествие по лермонтовским местам\середниково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419600" cy="3298209"/>
          </a:xfrm>
          <a:prstGeom prst="rect">
            <a:avLst/>
          </a:prstGeom>
          <a:noFill/>
        </p:spPr>
      </p:pic>
      <p:pic>
        <p:nvPicPr>
          <p:cNvPr id="1029" name="Picture 5" descr="C:\Documents and Settings\Надежда\Рабочий стол\мероприятия\литература\лермонтов\путешествие по лермонтовским местам\середниково\img000025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914400"/>
            <a:ext cx="3416300" cy="3594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438</TotalTime>
  <Words>1040</Words>
  <Application>Microsoft Office PowerPoint</Application>
  <PresentationFormat>Экран (4:3)</PresentationFormat>
  <Paragraphs>136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Обычная</vt:lpstr>
      <vt:lpstr>Путешествие по лермонтовским местам </vt:lpstr>
      <vt:lpstr>Родители М.Ю.Лермонтова</vt:lpstr>
      <vt:lpstr>«Москва есть и всегда будет  моя родина»</vt:lpstr>
      <vt:lpstr>«Москва, Москва... люблю тебя как сын, как русский, - сильно, пламенно и нежно!»   </vt:lpstr>
      <vt:lpstr>Слайд 5</vt:lpstr>
      <vt:lpstr>Слайд 6</vt:lpstr>
      <vt:lpstr>Слайд 7</vt:lpstr>
      <vt:lpstr>Середниково (Московская область).  Сюда на каникулы приезжал юный М.Ю.Лермонтов с бабушкой Елизаветой Алексеевной Арсеньевой.</vt:lpstr>
      <vt:lpstr>Середниково</vt:lpstr>
      <vt:lpstr>Середниково. </vt:lpstr>
      <vt:lpstr>Середниково – подмосковная усадьба, куда не раз Лермонтов с бабушкой Елизаветой Алексеевной выезжали на лето из Москвы. </vt:lpstr>
      <vt:lpstr>Середниково – подмосковная усадьба, куда не раз Лермонтов с бабушкой Елизаветой Алексеевной выезжали на лето из Москвы. </vt:lpstr>
      <vt:lpstr>Середниково находится недалеко от г. Истра</vt:lpstr>
      <vt:lpstr>Слайд 14</vt:lpstr>
      <vt:lpstr>«Оставленная пустынь предо мной...» </vt:lpstr>
      <vt:lpstr>Тарханы - пензенское имение бабушки  М.Ю. Лермонтова поэта, в котором поэт жил до 13 лет.</vt:lpstr>
      <vt:lpstr>Слайд 17</vt:lpstr>
      <vt:lpstr>Петербург и его окрестности  в жизни М.Ю. Лермонтова</vt:lpstr>
      <vt:lpstr>Петербург и его окрестности  в жизни М.Ю. Лермонтова</vt:lpstr>
      <vt:lpstr>Слайд 20</vt:lpstr>
      <vt:lpstr>Кавказ – колыбель его поэзии…</vt:lpstr>
      <vt:lpstr>Кавказ – колыбель его поэзии…</vt:lpstr>
      <vt:lpstr>Слайд 23</vt:lpstr>
      <vt:lpstr>Слайд 24</vt:lpstr>
      <vt:lpstr>Железноводск – город, в котором Лермонтов провёл последний день своей жизни</vt:lpstr>
      <vt:lpstr>Слайд 26</vt:lpstr>
      <vt:lpstr>Слайд 27</vt:lpstr>
      <vt:lpstr>Не обвиняй меня, всесильный, И не карай меня, молю, За то, что мрак земли могильный С её страстями я люблю; За то, что редко в душу входит Живых речей твоих струя;… За то, что мир земной мне тесен…</vt:lpstr>
      <vt:lpstr>«… до сих пор в отдалённых краях России вы ещё встретите людей, которые говорят о нём со слезами на глазах и хранят вещи, ему принадлежавшие, более, чем драгоценность»           А.В. Дружинин, 1860</vt:lpstr>
      <vt:lpstr> Назовите лермонтовские места, о которых мы говорили сегодня. </vt:lpstr>
      <vt:lpstr>ГБОУ Истринская школа-нтернат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лермонтовским местам </dc:title>
  <cp:lastModifiedBy>Учитель</cp:lastModifiedBy>
  <cp:revision>44</cp:revision>
  <dcterms:modified xsi:type="dcterms:W3CDTF">2014-10-16T11:32:42Z</dcterms:modified>
</cp:coreProperties>
</file>