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96" r:id="rId4"/>
    <p:sldId id="298" r:id="rId5"/>
    <p:sldId id="299" r:id="rId6"/>
    <p:sldId id="300" r:id="rId7"/>
    <p:sldId id="307" r:id="rId8"/>
    <p:sldId id="301" r:id="rId9"/>
    <p:sldId id="302" r:id="rId10"/>
    <p:sldId id="303" r:id="rId11"/>
    <p:sldId id="304" r:id="rId12"/>
    <p:sldId id="305" r:id="rId13"/>
    <p:sldId id="306" r:id="rId14"/>
    <p:sldId id="275" r:id="rId15"/>
  </p:sldIdLst>
  <p:sldSz cx="9144000" cy="6858000" type="screen4x3"/>
  <p:notesSz cx="6797675" cy="992663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31DB"/>
    <a:srgbClr val="006600"/>
    <a:srgbClr val="E22ACC"/>
    <a:srgbClr val="FD511B"/>
    <a:srgbClr val="1BBDD3"/>
    <a:srgbClr val="E02CB9"/>
    <a:srgbClr val="FF6600"/>
    <a:srgbClr val="FFFF99"/>
    <a:srgbClr val="4CA4C0"/>
    <a:srgbClr val="12EF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8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10668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76200"/>
            <a:ext cx="7391400" cy="12954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E22ACC"/>
                </a:solidFill>
              </a:rPr>
              <a:t>Скоро праздник. Какой?</a:t>
            </a:r>
            <a:endParaRPr lang="ru-RU" sz="6000" b="1" dirty="0">
              <a:solidFill>
                <a:srgbClr val="E22ACC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Содержимое 3" descr="C:\Documents and Settings\Надежда\Рабочий стол\мероприятия\праздничные даты\масленица\масл\Maslenica_sun.jpg"/>
          <p:cNvPicPr>
            <a:picLocks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066800" y="1981200"/>
            <a:ext cx="668118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800600"/>
            <a:ext cx="9144000" cy="2057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3200" b="1" dirty="0" smtClean="0">
                <a:solidFill>
                  <a:srgbClr val="3D31DB"/>
                </a:solidFill>
              </a:rPr>
              <a:t>Главная </a:t>
            </a:r>
            <a:r>
              <a:rPr lang="ru-RU" sz="3200" b="1" dirty="0" smtClean="0">
                <a:solidFill>
                  <a:srgbClr val="3D31DB"/>
                </a:solidFill>
              </a:rPr>
              <a:t>участница Масленицы - большая соломенная кукла по имени Масленица. Ее наряжали в платье, наголову повязывали платок, а ноги обували в лапти. </a:t>
            </a:r>
            <a:endParaRPr lang="ru-RU" sz="3200" b="1" dirty="0">
              <a:solidFill>
                <a:srgbClr val="3D31DB"/>
              </a:solidFill>
            </a:endParaRPr>
          </a:p>
        </p:txBody>
      </p:sp>
      <p:pic>
        <p:nvPicPr>
          <p:cNvPr id="4098" name="Picture 2" descr="C:\Documents and Settings\Надежда\Рабочий стол\мероприятия\праздничные даты\масленица\масл\maslenica-foto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33400"/>
            <a:ext cx="587983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3810000"/>
            <a:ext cx="8991600" cy="30480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b="1" dirty="0" smtClean="0">
                <a:solidFill>
                  <a:srgbClr val="C00000"/>
                </a:solidFill>
              </a:rPr>
              <a:t>Куклу </a:t>
            </a:r>
            <a:r>
              <a:rPr lang="ru-RU" b="1" dirty="0" smtClean="0">
                <a:solidFill>
                  <a:srgbClr val="C00000"/>
                </a:solidFill>
              </a:rPr>
              <a:t>усаживали на сани и везли в гору с песнями. А рядом с санями скакали вприпрыжку, бежали, дразнились, выкрикивали шутки ряженые. Иногда в большие сани впрягали друг за другом лошадей. Получался поезд. В сани садился молодой парень, на него  навешивали разные погремушки, колокольчики. Перед ним ставили сундук с пирогами, рыбой, яйцами, блинами. Поезд под смех и шутки проезжал по всей деревне, а потом отправлялся в соседнее село. </a:t>
            </a:r>
          </a:p>
          <a:p>
            <a:endParaRPr lang="ru-RU" dirty="0"/>
          </a:p>
        </p:txBody>
      </p:sp>
      <p:pic>
        <p:nvPicPr>
          <p:cNvPr id="5" name="Содержимое 4" descr="C:\Documents and Settings\Надежда\Рабочий стол\мероприятия\праздничные даты\масленица\масл\1231157916_image01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"/>
            <a:ext cx="5181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28601"/>
            <a:ext cx="9144000" cy="1600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200" b="1" dirty="0" smtClean="0">
                <a:solidFill>
                  <a:srgbClr val="3D31DB"/>
                </a:solidFill>
              </a:rPr>
              <a:t>Веселье </a:t>
            </a:r>
            <a:r>
              <a:rPr lang="ru-RU" sz="3200" b="1" dirty="0" smtClean="0">
                <a:solidFill>
                  <a:srgbClr val="3D31DB"/>
                </a:solidFill>
              </a:rPr>
              <a:t>продолжалось до вечера, а в заключение всех затей «провожают Масленицу» - сжигают чучело, изображающее Масленицу. </a:t>
            </a:r>
          </a:p>
          <a:p>
            <a:endParaRPr lang="ru-RU" dirty="0"/>
          </a:p>
        </p:txBody>
      </p:sp>
      <p:pic>
        <p:nvPicPr>
          <p:cNvPr id="5" name="Содержимое 4" descr="C:\Documents and Settings\Надежда\Рабочий стол\мероприятия\праздничные даты\масленица\масл\9539cce5c438a7da38b07fecbd5_prev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526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343400" cy="4114800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«Масленица, прощай!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А на тот год приезжай!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Масленица, воротись!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В новый год покажись!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Прощай, Масленица!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Прощай, красная!»</a:t>
            </a:r>
          </a:p>
          <a:p>
            <a:endParaRPr lang="ru-RU" dirty="0"/>
          </a:p>
        </p:txBody>
      </p:sp>
      <p:pic>
        <p:nvPicPr>
          <p:cNvPr id="5122" name="Picture 2" descr="C:\Documents and Settings\Надежда\Рабочий стол\мероприятия\праздничные даты\масленица\масл\4965209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4191000" cy="5043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Истринская</a:t>
            </a:r>
            <a:r>
              <a:rPr lang="ru-RU" b="1" dirty="0" smtClean="0">
                <a:solidFill>
                  <a:srgbClr val="C00000"/>
                </a:solidFill>
              </a:rPr>
              <a:t> школа-интернат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Презентация подготовлена: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И.А. Борисенко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 народе этот праздник </a:t>
            </a:r>
            <a:r>
              <a:rPr lang="ru-RU" b="1" dirty="0" smtClean="0">
                <a:solidFill>
                  <a:srgbClr val="C00000"/>
                </a:solidFill>
              </a:rPr>
              <a:t>называют </a:t>
            </a:r>
            <a:r>
              <a:rPr lang="ru-RU" b="1" dirty="0" smtClean="0">
                <a:solidFill>
                  <a:srgbClr val="C00000"/>
                </a:solidFill>
              </a:rPr>
              <a:t>широкой Масленицей. 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152400" y="304800"/>
            <a:ext cx="6781800" cy="5821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152400" y="5105400"/>
            <a:ext cx="876300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200" b="1" dirty="0" smtClean="0">
                <a:solidFill>
                  <a:srgbClr val="3D31DB"/>
                </a:solidFill>
              </a:rPr>
              <a:t>Масленица - это </a:t>
            </a:r>
            <a:r>
              <a:rPr lang="ru-RU" sz="3200" b="1" dirty="0" smtClean="0">
                <a:solidFill>
                  <a:srgbClr val="3D31DB"/>
                </a:solidFill>
              </a:rPr>
              <a:t>веселый </a:t>
            </a:r>
            <a:r>
              <a:rPr lang="ru-RU" sz="3200" b="1" dirty="0" smtClean="0">
                <a:solidFill>
                  <a:srgbClr val="3D31DB"/>
                </a:solidFill>
              </a:rPr>
              <a:t>праздник. Он длится </a:t>
            </a:r>
            <a:r>
              <a:rPr lang="ru-RU" sz="3200" b="1" dirty="0" smtClean="0">
                <a:solidFill>
                  <a:srgbClr val="3D31DB"/>
                </a:solidFill>
              </a:rPr>
              <a:t>целую неделю: ярмарки, уличные игры, выступления ряженых, пляски, песни.  </a:t>
            </a:r>
            <a:endParaRPr lang="ru-RU" sz="3200" b="1" dirty="0">
              <a:solidFill>
                <a:srgbClr val="3D31DB"/>
              </a:solidFill>
            </a:endParaRPr>
          </a:p>
        </p:txBody>
      </p:sp>
      <p:pic>
        <p:nvPicPr>
          <p:cNvPr id="6" name="Рисунок 5" descr="C:\Documents and Settings\Надежда\Рабочий стол\мероприятия\праздничные даты\масленица\масл\shrovetide3.jpg"/>
          <p:cNvPicPr/>
          <p:nvPr/>
        </p:nvPicPr>
        <p:blipFill>
          <a:blip r:embed="rId2" cstate="print"/>
          <a:srcRect t="27014" b="4265"/>
          <a:stretch>
            <a:fillRect/>
          </a:stretch>
        </p:blipFill>
        <p:spPr bwMode="auto">
          <a:xfrm>
            <a:off x="914400" y="1295400"/>
            <a:ext cx="6934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Масленица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28600" y="990600"/>
            <a:ext cx="9372600" cy="1981201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3D31DB"/>
                </a:solidFill>
              </a:rPr>
              <a:t>Главное угощение праздника - это блины, древний символ солнца и тепла. Масленица называлась сырною неделею, на которой едят блины, сыр, яйца. </a:t>
            </a:r>
          </a:p>
          <a:p>
            <a:endParaRPr lang="ru-RU" dirty="0"/>
          </a:p>
        </p:txBody>
      </p:sp>
      <p:pic>
        <p:nvPicPr>
          <p:cNvPr id="5" name="Содержимое 4" descr="C:\Documents and Settings\Надежда\Рабочий стол\мероприятия\праздничные даты\масленица\масл\1744727000f711aaf1cd0bbcbd71cbe41427608b9d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 b="4555"/>
          <a:stretch>
            <a:fillRect/>
          </a:stretch>
        </p:blipFill>
        <p:spPr bwMode="auto">
          <a:xfrm>
            <a:off x="1905000" y="2590800"/>
            <a:ext cx="5257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5800" y="457200"/>
            <a:ext cx="4648200" cy="6400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500" b="1" dirty="0" smtClean="0">
                <a:solidFill>
                  <a:srgbClr val="3D31DB"/>
                </a:solidFill>
              </a:rPr>
              <a:t>Дети</a:t>
            </a:r>
            <a:r>
              <a:rPr lang="ru-RU" sz="3500" b="1" dirty="0" smtClean="0">
                <a:solidFill>
                  <a:srgbClr val="3D31DB"/>
                </a:solidFill>
              </a:rPr>
              <a:t>, приготавливали к Масленице ледяные горы, поливали их водой и катались</a:t>
            </a:r>
          </a:p>
          <a:p>
            <a:pPr>
              <a:buNone/>
            </a:pPr>
            <a:r>
              <a:rPr lang="ru-RU" sz="3500" b="1" dirty="0" smtClean="0">
                <a:solidFill>
                  <a:srgbClr val="3D31DB"/>
                </a:solidFill>
              </a:rPr>
              <a:t>	А </a:t>
            </a:r>
            <a:r>
              <a:rPr lang="ru-RU" sz="3500" b="1" dirty="0" smtClean="0">
                <a:solidFill>
                  <a:srgbClr val="3D31DB"/>
                </a:solidFill>
              </a:rPr>
              <a:t>ещё дети лепили из снега бабу, которую называли Масленицей, сажали на санки и скатывали с горы со словами: «Здравствуй, широкая Масленица!».</a:t>
            </a:r>
          </a:p>
          <a:p>
            <a:endParaRPr lang="ru-RU" dirty="0"/>
          </a:p>
        </p:txBody>
      </p:sp>
      <p:pic>
        <p:nvPicPr>
          <p:cNvPr id="5" name="Содержимое 4" descr="C:\Documents and Settings\Надежда\Рабочий стол\мероприятия\праздничные даты\масленица\масл\1298713605_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457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04800"/>
            <a:ext cx="9144000" cy="15239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500" b="1" dirty="0" smtClean="0">
                <a:solidFill>
                  <a:srgbClr val="C00000"/>
                </a:solidFill>
              </a:rPr>
              <a:t>Все </a:t>
            </a:r>
            <a:r>
              <a:rPr lang="ru-RU" sz="3500" b="1" dirty="0" smtClean="0">
                <a:solidFill>
                  <a:srgbClr val="C00000"/>
                </a:solidFill>
              </a:rPr>
              <a:t>семь дней в Масленицу пекут блины, оладьи. От этого и произошла поговорка: «Не житье, а масленица». </a:t>
            </a:r>
          </a:p>
          <a:p>
            <a:endParaRPr lang="ru-RU" dirty="0"/>
          </a:p>
        </p:txBody>
      </p:sp>
      <p:pic>
        <p:nvPicPr>
          <p:cNvPr id="5" name="Содержимое 4" descr="C:\Documents and Settings\Надежда\Рабочий стол\мероприятия\праздничные даты\масленица\масл\15682102.229132.jpe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752600"/>
            <a:ext cx="4114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Надежда\Рабочий стол\мероприятия\праздничные даты\масленица\масл\Koshka.jpg"/>
          <p:cNvPicPr>
            <a:picLocks noChangeAspect="1" noChangeArrowheads="1"/>
          </p:cNvPicPr>
          <p:nvPr/>
        </p:nvPicPr>
        <p:blipFill>
          <a:blip r:embed="rId3" cstate="print"/>
          <a:srcRect t="1481" b="5185"/>
          <a:stretch>
            <a:fillRect/>
          </a:stretch>
        </p:blipFill>
        <p:spPr bwMode="auto">
          <a:xfrm>
            <a:off x="228600" y="1752600"/>
            <a:ext cx="43815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28601"/>
            <a:ext cx="9144000" cy="1371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4000" b="1" dirty="0" smtClean="0">
                <a:solidFill>
                  <a:srgbClr val="C00000"/>
                </a:solidFill>
              </a:rPr>
              <a:t>Хозяйки </a:t>
            </a:r>
            <a:r>
              <a:rPr lang="ru-RU" sz="4000" b="1" dirty="0" smtClean="0">
                <a:solidFill>
                  <a:srgbClr val="C00000"/>
                </a:solidFill>
              </a:rPr>
              <a:t>пекли блины каждый день из гречневой или пшеничной муки.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C:\Documents and Settings\Надежда\Рабочий стол\мероприятия\праздничные даты\масленица\масл\1329744759_maslenica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858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28601"/>
            <a:ext cx="9144000" cy="1905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4000" b="1" dirty="0" smtClean="0">
                <a:solidFill>
                  <a:srgbClr val="C00000"/>
                </a:solidFill>
              </a:rPr>
              <a:t>В Масленицу все ходили в гости друг к другу и угощались блинами.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Documents and Settings\Надежда\Рабочий стол\мероприятия\праздничные даты\масленица\масл\54859942_maslenic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6999" y="1600200"/>
            <a:ext cx="3927513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52400"/>
            <a:ext cx="9144000" cy="13716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К блинам подавались сметана, варенье, сливочное масло, мед, рыбья икра, яйца.</a:t>
            </a:r>
          </a:p>
          <a:p>
            <a:endParaRPr lang="ru-RU" dirty="0"/>
          </a:p>
        </p:txBody>
      </p:sp>
      <p:pic>
        <p:nvPicPr>
          <p:cNvPr id="5" name="Рисунок 4" descr="C:\Documents and Settings\Надежда\Рабочий стол\мероприятия\праздничные даты\масленица\maslennitsa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495800"/>
            <a:ext cx="3200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0"/>
            <a:ext cx="3810000" cy="278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Documents and Settings\Надежда\Рабочий стол\мероприятия\праздничные даты\масленица\масл\menju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371600"/>
            <a:ext cx="3185841" cy="228600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295400"/>
            <a:ext cx="2209800" cy="313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52401"/>
            <a:ext cx="9144000" cy="99059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3900" b="1" dirty="0" smtClean="0">
                <a:solidFill>
                  <a:srgbClr val="C00000"/>
                </a:solidFill>
              </a:rPr>
              <a:t>Парни </a:t>
            </a:r>
            <a:r>
              <a:rPr lang="ru-RU" sz="3900" b="1" dirty="0" smtClean="0">
                <a:solidFill>
                  <a:srgbClr val="C00000"/>
                </a:solidFill>
              </a:rPr>
              <a:t>и девушки надевали лучшие одежды. Девушки водили хороводы, пели песни. </a:t>
            </a:r>
            <a:endParaRPr lang="ru-RU" sz="3900" b="1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Documents and Settings\Надежда\Рабочий стол\мероприятия\праздничные даты\масленица\масл\masleniza210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0" y="1219200"/>
            <a:ext cx="4476750" cy="3095625"/>
          </a:xfrm>
          <a:prstGeom prst="rect">
            <a:avLst/>
          </a:prstGeom>
          <a:noFill/>
        </p:spPr>
      </p:pic>
      <p:pic>
        <p:nvPicPr>
          <p:cNvPr id="3076" name="Picture 4" descr="C:\Documents and Settings\Надежда\Рабочий стол\мероприятия\праздничные даты\масленица\масл\lar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24200"/>
            <a:ext cx="4930417" cy="35814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704</TotalTime>
  <Words>82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 </vt:lpstr>
      <vt:lpstr>В народе этот праздник называют широкой Масленицей.  </vt:lpstr>
      <vt:lpstr>Масленица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Истринская школа-интернат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год</dc:title>
  <cp:lastModifiedBy>Учитель</cp:lastModifiedBy>
  <cp:revision>73</cp:revision>
  <dcterms:modified xsi:type="dcterms:W3CDTF">2013-03-12T06:01:29Z</dcterms:modified>
</cp:coreProperties>
</file>