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6" r:id="rId10"/>
    <p:sldId id="262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D819-6C41-479B-B413-487A6838AC9F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BD223-277D-48A8-90F4-E3B373456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8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BD223-277D-48A8-90F4-E3B37345643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183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CF24-3CC4-4FC9-A508-FC637D48BF1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D618-FB74-41B3-BE8F-6E82F7ED1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88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CF24-3CC4-4FC9-A508-FC637D48BF1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D618-FB74-41B3-BE8F-6E82F7ED1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CF24-3CC4-4FC9-A508-FC637D48BF1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D618-FB74-41B3-BE8F-6E82F7ED1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30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CF24-3CC4-4FC9-A508-FC637D48BF1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D618-FB74-41B3-BE8F-6E82F7ED1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56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CF24-3CC4-4FC9-A508-FC637D48BF1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D618-FB74-41B3-BE8F-6E82F7ED1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98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CF24-3CC4-4FC9-A508-FC637D48BF1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D618-FB74-41B3-BE8F-6E82F7ED1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67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CF24-3CC4-4FC9-A508-FC637D48BF1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D618-FB74-41B3-BE8F-6E82F7ED1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99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CF24-3CC4-4FC9-A508-FC637D48BF1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D618-FB74-41B3-BE8F-6E82F7ED1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57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CF24-3CC4-4FC9-A508-FC637D48BF1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D618-FB74-41B3-BE8F-6E82F7ED1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4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CF24-3CC4-4FC9-A508-FC637D48BF1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D618-FB74-41B3-BE8F-6E82F7ED1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CF24-3CC4-4FC9-A508-FC637D48BF1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D618-FB74-41B3-BE8F-6E82F7ED1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55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1CF24-3CC4-4FC9-A508-FC637D48BF1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D618-FB74-41B3-BE8F-6E82F7ED1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64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«</a:t>
            </a:r>
            <a:r>
              <a:rPr lang="ru-RU" dirty="0"/>
              <a:t>Методика обучения глухих произношению. </a:t>
            </a:r>
            <a:br>
              <a:rPr lang="ru-RU" dirty="0"/>
            </a:br>
            <a:r>
              <a:rPr lang="ru-RU" dirty="0"/>
              <a:t>Твердые согласные звуки</a:t>
            </a:r>
            <a:r>
              <a:rPr lang="ru-RU" b="1" dirty="0"/>
              <a:t> ф</a:t>
            </a:r>
            <a:r>
              <a:rPr lang="ru-RU" dirty="0"/>
              <a:t> и </a:t>
            </a:r>
            <a:r>
              <a:rPr lang="ru-RU" b="1" dirty="0"/>
              <a:t>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98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3573016"/>
            <a:ext cx="8291264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	При </a:t>
            </a:r>
            <a:r>
              <a:rPr lang="ru-RU" dirty="0"/>
              <a:t>устранении дефектов, указанных в графах 1 и 2, необходимо привлечь остатки слуха. Опираясь на слух, ученик хорошо улавливает различие между </a:t>
            </a:r>
            <a:r>
              <a:rPr lang="ru-RU" b="1" dirty="0"/>
              <a:t>ф</a:t>
            </a:r>
            <a:r>
              <a:rPr lang="ru-RU" dirty="0"/>
              <a:t> и </a:t>
            </a:r>
            <a:r>
              <a:rPr lang="ru-RU" b="1" dirty="0"/>
              <a:t>в</a:t>
            </a:r>
            <a:r>
              <a:rPr lang="ru-RU" dirty="0"/>
              <a:t>, </a:t>
            </a:r>
            <a:r>
              <a:rPr lang="ru-RU" b="1" dirty="0"/>
              <a:t>в</a:t>
            </a:r>
            <a:r>
              <a:rPr lang="ru-RU" dirty="0"/>
              <a:t> и губно-зубным </a:t>
            </a:r>
            <a:r>
              <a:rPr lang="ru-RU" b="1" dirty="0"/>
              <a:t>б, ф</a:t>
            </a:r>
            <a:r>
              <a:rPr lang="ru-RU" dirty="0"/>
              <a:t> и губно-зубным </a:t>
            </a:r>
            <a:r>
              <a:rPr lang="ru-RU" b="1" dirty="0"/>
              <a:t>п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Объект 3" descr="C:\Users\Sergey\Desktop\img265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3" t="7890" r="77061" b="77120"/>
          <a:stretch/>
        </p:blipFill>
        <p:spPr bwMode="auto">
          <a:xfrm rot="21540000">
            <a:off x="797484" y="164028"/>
            <a:ext cx="2977601" cy="34233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383" y="260648"/>
            <a:ext cx="2304256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903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2074242"/>
          </a:xfrm>
        </p:spPr>
        <p:txBody>
          <a:bodyPr>
            <a:noAutofit/>
          </a:bodyPr>
          <a:lstStyle/>
          <a:p>
            <a:r>
              <a:rPr lang="ru-RU" sz="2800" dirty="0" smtClean="0"/>
              <a:t>С помощью тактильно-вибрационного контроля всегда успешно устраняется и такой грубый дефект, как носовое </a:t>
            </a:r>
            <a:r>
              <a:rPr lang="ru-RU" sz="2800" b="1" dirty="0" smtClean="0"/>
              <a:t>в</a:t>
            </a:r>
            <a:r>
              <a:rPr lang="ru-RU" sz="2800" dirty="0" smtClean="0"/>
              <a:t> (графы 3 и 4).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64904"/>
            <a:ext cx="8435280" cy="3744416"/>
          </a:xfrm>
        </p:spPr>
        <p:txBody>
          <a:bodyPr>
            <a:normAutofit/>
          </a:bodyPr>
          <a:lstStyle/>
          <a:p>
            <a:r>
              <a:rPr lang="ru-RU" dirty="0" smtClean="0"/>
              <a:t>Энергичное протяжное  произнесение </a:t>
            </a:r>
            <a:r>
              <a:rPr lang="ru-RU" b="1" dirty="0" smtClean="0"/>
              <a:t>в___</a:t>
            </a:r>
            <a:r>
              <a:rPr lang="ru-RU" dirty="0" smtClean="0"/>
              <a:t>,   при  котором  хорошо ощущается сильная струя выдыхаемого воздуха, приводит к очищению в от носового оттенка.</a:t>
            </a:r>
          </a:p>
          <a:p>
            <a:r>
              <a:rPr lang="ru-RU" dirty="0" smtClean="0"/>
              <a:t>Разницу между правильным и носовым воспроизведением </a:t>
            </a:r>
            <a:r>
              <a:rPr lang="ru-RU" b="1" dirty="0" smtClean="0"/>
              <a:t>в</a:t>
            </a:r>
            <a:r>
              <a:rPr lang="ru-RU" dirty="0" smtClean="0"/>
              <a:t> с помощью остаточного слуха большинство глухих учащихся улавливают плохо.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6"/>
          <a:stretch/>
        </p:blipFill>
        <p:spPr bwMode="auto">
          <a:xfrm>
            <a:off x="961223" y="0"/>
            <a:ext cx="1625479" cy="259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87" b="5348"/>
          <a:stretch/>
        </p:blipFill>
        <p:spPr bwMode="auto">
          <a:xfrm>
            <a:off x="17303" y="-12754"/>
            <a:ext cx="978766" cy="245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260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3200" dirty="0"/>
              <a:t>Последовательность упражнений при закреплении правильного воспроизведения звуков </a:t>
            </a:r>
            <a:r>
              <a:rPr lang="ru-RU" sz="3200" b="1" dirty="0"/>
              <a:t>ф</a:t>
            </a:r>
            <a:r>
              <a:rPr lang="ru-RU" sz="3200" dirty="0"/>
              <a:t> и </a:t>
            </a:r>
            <a:r>
              <a:rPr lang="ru-RU" sz="3200" b="1" dirty="0"/>
              <a:t>в</a:t>
            </a:r>
            <a:r>
              <a:rPr lang="ru-RU" sz="3200" dirty="0"/>
              <a:t>: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640960" cy="517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478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ГБОУ </a:t>
            </a:r>
            <a:r>
              <a:rPr lang="ru-RU" dirty="0" err="1" smtClean="0"/>
              <a:t>Истринская</a:t>
            </a:r>
            <a:r>
              <a:rPr lang="ru-RU" dirty="0" smtClean="0"/>
              <a:t> школа-интернат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861048"/>
            <a:ext cx="4038600" cy="22651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Презентация подготовлена </a:t>
            </a:r>
          </a:p>
          <a:p>
            <a:pPr marL="0" indent="0">
              <a:buNone/>
            </a:pPr>
            <a:r>
              <a:rPr lang="ru-RU" dirty="0" smtClean="0"/>
              <a:t>И.А. </a:t>
            </a:r>
            <a:r>
              <a:rPr lang="ru-RU" dirty="0"/>
              <a:t>Б</a:t>
            </a:r>
            <a:r>
              <a:rPr lang="ru-RU" dirty="0" smtClean="0"/>
              <a:t>орисенко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913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2627784" cy="1786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Согласные </a:t>
            </a:r>
            <a:r>
              <a:rPr lang="ru-RU" b="1" dirty="0" smtClean="0"/>
              <a:t>ф</a:t>
            </a:r>
            <a:r>
              <a:rPr lang="ru-RU" dirty="0" smtClean="0"/>
              <a:t> и </a:t>
            </a:r>
            <a:r>
              <a:rPr lang="ru-RU" b="1" dirty="0" smtClean="0"/>
              <a:t>в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7784" y="188640"/>
            <a:ext cx="6336704" cy="65527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/>
              <a:t> 	</a:t>
            </a:r>
            <a:r>
              <a:rPr lang="ru-RU" sz="3000" dirty="0"/>
              <a:t>Звуки ф и в относятся к группе фрикативных согласных.</a:t>
            </a:r>
          </a:p>
          <a:p>
            <a:pPr marL="0" indent="0" algn="just">
              <a:buNone/>
            </a:pPr>
            <a:r>
              <a:rPr lang="ru-RU" sz="3000" dirty="0" smtClean="0"/>
              <a:t>	Нижняя </a:t>
            </a:r>
            <a:r>
              <a:rPr lang="ru-RU" sz="3000" dirty="0"/>
              <a:t>губа прижимается к верхним резцам, оставляя посередине узкую щель, через которую проходит струя выдыхаемого воздуха. Верхняя губа приподнята. </a:t>
            </a:r>
            <a:r>
              <a:rPr lang="ru-RU" sz="3000" dirty="0" smtClean="0"/>
              <a:t>Мягкое </a:t>
            </a:r>
            <a:r>
              <a:rPr lang="ru-RU" sz="3000" dirty="0"/>
              <a:t>нёбо поднято и закрывает проход в нос. Голосовые складки разомкнуты при артикуляции ф, сомкнуты и вибрируют при артикуляции в. Хорошо видны характерное положение губ и верхние </a:t>
            </a:r>
            <a:r>
              <a:rPr lang="ru-RU" sz="3000" dirty="0" smtClean="0"/>
              <a:t>резцы.</a:t>
            </a:r>
            <a:endParaRPr lang="ru-RU" sz="3000" dirty="0"/>
          </a:p>
        </p:txBody>
      </p:sp>
      <p:pic>
        <p:nvPicPr>
          <p:cNvPr id="5" name="Объект 4" descr="C:\Users\Sergey\Desktop\img264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822" t="2367" r="1397" b="60947"/>
          <a:stretch/>
        </p:blipFill>
        <p:spPr bwMode="auto">
          <a:xfrm>
            <a:off x="215427" y="2135591"/>
            <a:ext cx="2411047" cy="3479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137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87824" y="188640"/>
            <a:ext cx="6048672" cy="3312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4000" dirty="0" smtClean="0"/>
              <a:t>На руке, поднесенной ко рту (несколько выше уровня рта), можно осязать сильную холодную струю воздуха, направленную  косо вверх. Обычно дети легко усваивают артикуляцию звуков </a:t>
            </a:r>
            <a:r>
              <a:rPr lang="ru-RU" sz="4000" b="1" dirty="0" smtClean="0"/>
              <a:t>в</a:t>
            </a:r>
            <a:r>
              <a:rPr lang="ru-RU" sz="4000" dirty="0" smtClean="0"/>
              <a:t> и </a:t>
            </a:r>
            <a:r>
              <a:rPr lang="ru-RU" sz="4000" b="1" dirty="0" smtClean="0"/>
              <a:t>ф</a:t>
            </a:r>
            <a:r>
              <a:rPr lang="ru-RU" sz="4000" dirty="0" smtClean="0"/>
              <a:t>. </a:t>
            </a:r>
            <a:r>
              <a:rPr lang="ru-RU" sz="4000" dirty="0" smtClean="0"/>
              <a:t>При постановке как </a:t>
            </a:r>
            <a:r>
              <a:rPr lang="ru-RU" sz="4000" b="1" dirty="0" smtClean="0"/>
              <a:t>ф</a:t>
            </a:r>
            <a:r>
              <a:rPr lang="ru-RU" sz="4000" dirty="0" smtClean="0"/>
              <a:t>, так и </a:t>
            </a:r>
            <a:r>
              <a:rPr lang="ru-RU" sz="4000" b="1" dirty="0" smtClean="0"/>
              <a:t>в</a:t>
            </a:r>
            <a:r>
              <a:rPr lang="ru-RU" sz="4000" dirty="0" smtClean="0"/>
              <a:t> следует дать ученикам возможность использовать имеющиеся у них остатки слуха,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79512" y="3501008"/>
            <a:ext cx="8964488" cy="32403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dirty="0" smtClean="0"/>
              <a:t>а также, приложив руку ученика к своей гортани в момент произнесения звука </a:t>
            </a:r>
            <a:r>
              <a:rPr lang="ru-RU" sz="4000" b="1" dirty="0" smtClean="0"/>
              <a:t>ф</a:t>
            </a:r>
            <a:r>
              <a:rPr lang="ru-RU" sz="4000" dirty="0" smtClean="0"/>
              <a:t>, обратить его внимание на отсутствие вибрации, а при произнесении </a:t>
            </a:r>
            <a:r>
              <a:rPr lang="ru-RU" sz="4000" b="1" dirty="0" smtClean="0"/>
              <a:t>в</a:t>
            </a:r>
            <a:r>
              <a:rPr lang="ru-RU" sz="4000" dirty="0" smtClean="0"/>
              <a:t> — на ее наличие. Другой рукой ученик контролирует струю выдыхаемого воздуха.</a:t>
            </a:r>
            <a:r>
              <a:rPr lang="ru-RU" sz="4000" dirty="0"/>
              <a:t> В случае затруднений в усвоении ребенком правильного положения губ следует воспользоваться зеркалом, а в крайних случаях даже помочь ученику, подняв пальцами верхнюю и прижав к верхним резцам нижнюю губу.</a:t>
            </a:r>
          </a:p>
          <a:p>
            <a:pPr marL="0" indent="0">
              <a:buNone/>
            </a:pPr>
            <a:endParaRPr lang="ru-RU" sz="3500" dirty="0" smtClean="0"/>
          </a:p>
          <a:p>
            <a:endParaRPr lang="ru-RU" dirty="0"/>
          </a:p>
        </p:txBody>
      </p:sp>
      <p:pic>
        <p:nvPicPr>
          <p:cNvPr id="7" name="Объект 4" descr="C:\Users\Sergey\Desktop\img264.jpg"/>
          <p:cNvPicPr>
            <a:picLocks noGrp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9" t="48521" r="5553" b="18935"/>
          <a:stretch/>
        </p:blipFill>
        <p:spPr bwMode="auto">
          <a:xfrm>
            <a:off x="179512" y="116632"/>
            <a:ext cx="2664296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4767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Таким образом, звуки ф и в сходны между собой: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по способу артикуляции — оба они фрикативные,</a:t>
            </a:r>
          </a:p>
          <a:p>
            <a:pPr marL="0" indent="0">
              <a:buNone/>
            </a:pPr>
            <a:r>
              <a:rPr lang="ru-RU" dirty="0" smtClean="0"/>
              <a:t> 2</a:t>
            </a:r>
            <a:r>
              <a:rPr lang="ru-RU" dirty="0"/>
              <a:t>) по месту артикуляции — оба звука относятся к губно-зубным согласным, щель образуется между нижней губой и верхними резцами, </a:t>
            </a:r>
          </a:p>
          <a:p>
            <a:pPr marL="0" indent="0">
              <a:buNone/>
            </a:pPr>
            <a:r>
              <a:rPr lang="ru-RU" dirty="0"/>
              <a:t>3) по отсутствию палатализации — оба звука относятся к твердым согласным.</a:t>
            </a:r>
          </a:p>
          <a:p>
            <a:pPr marL="0" indent="0">
              <a:buNone/>
            </a:pPr>
            <a:r>
              <a:rPr lang="ru-RU" dirty="0" smtClean="0"/>
              <a:t>	Разнятся </a:t>
            </a:r>
            <a:r>
              <a:rPr lang="ru-RU" dirty="0"/>
              <a:t>эти звуки только одним признаком — участием голоса в артикуляции.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891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Дефекты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 descr="C:\Users\Sergey\Desktop\img265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3" t="7890" r="53081" b="77120"/>
          <a:stretch/>
        </p:blipFill>
        <p:spPr bwMode="auto">
          <a:xfrm rot="21540000">
            <a:off x="792563" y="1350922"/>
            <a:ext cx="7486865" cy="43039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295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499992" cy="1143000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1. Замена звуков </a:t>
            </a:r>
            <a:r>
              <a:rPr lang="ru-RU" sz="2800" b="1" i="1" dirty="0" smtClean="0"/>
              <a:t>ф</a:t>
            </a:r>
            <a:r>
              <a:rPr lang="ru-RU" sz="2800" i="1" dirty="0" smtClean="0"/>
              <a:t> и </a:t>
            </a:r>
            <a:r>
              <a:rPr lang="ru-RU" sz="2800" b="1" i="1" dirty="0" smtClean="0"/>
              <a:t>в</a:t>
            </a:r>
            <a:r>
              <a:rPr lang="ru-RU" sz="2800" i="1" dirty="0" smtClean="0"/>
              <a:t> соответственно губно-зубными </a:t>
            </a:r>
            <a:r>
              <a:rPr lang="ru-RU" sz="2800" b="1" i="1" dirty="0" smtClean="0"/>
              <a:t>п</a:t>
            </a:r>
            <a:r>
              <a:rPr lang="ru-RU" sz="2800" i="1" dirty="0" smtClean="0"/>
              <a:t> и </a:t>
            </a:r>
            <a:r>
              <a:rPr lang="ru-RU" sz="2800" b="1" i="1" dirty="0" smtClean="0"/>
              <a:t>б</a:t>
            </a:r>
            <a:r>
              <a:rPr lang="ru-RU" sz="2800" i="1" dirty="0" smtClean="0"/>
              <a:t>. 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4149080"/>
            <a:ext cx="8784976" cy="270892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300" i="1" dirty="0" smtClean="0"/>
              <a:t>Этот дефект является прямым следствием неправильной демонстрации, во время которой учитель закусывает нижнюю губу, резко и кратко </a:t>
            </a:r>
            <a:r>
              <a:rPr lang="ru-RU" sz="3300" i="1" dirty="0" err="1" smtClean="0"/>
              <a:t>дактилирует</a:t>
            </a:r>
            <a:r>
              <a:rPr lang="ru-RU" sz="3300" i="1" dirty="0" smtClean="0"/>
              <a:t>  букву   и  отрывисто произносит </a:t>
            </a:r>
            <a:r>
              <a:rPr lang="ru-RU" sz="3300" b="1" i="1" dirty="0" smtClean="0"/>
              <a:t>в, в, в.</a:t>
            </a:r>
            <a:r>
              <a:rPr lang="ru-RU" sz="3300" i="1" dirty="0" smtClean="0"/>
              <a:t> Дефект очень распространен. Он связан с нарушением способа артикуляции, в результате чего фрикативные согласные превращаются во взрывные</a:t>
            </a:r>
            <a:r>
              <a:rPr lang="ru-RU" sz="3300" dirty="0" smtClean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556792"/>
            <a:ext cx="8856984" cy="252028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000" dirty="0" smtClean="0"/>
              <a:t>	</a:t>
            </a:r>
            <a:r>
              <a:rPr lang="ru-RU" sz="3500" dirty="0" smtClean="0"/>
              <a:t>Нижняя </a:t>
            </a:r>
            <a:r>
              <a:rPr lang="ru-RU" sz="3500" dirty="0"/>
              <a:t>губа слишком плотно прижимается к верхним резцам, часто даже закусывается и образует с ними не щель, а смычку, в результате чего вместо ф получается губно-зубное </a:t>
            </a:r>
            <a:r>
              <a:rPr lang="ru-RU" sz="3500" b="1" dirty="0"/>
              <a:t>п</a:t>
            </a:r>
            <a:r>
              <a:rPr lang="ru-RU" sz="3500" dirty="0"/>
              <a:t>, а вместо </a:t>
            </a:r>
            <a:r>
              <a:rPr lang="ru-RU" sz="3500" b="1" dirty="0"/>
              <a:t>в</a:t>
            </a:r>
            <a:r>
              <a:rPr lang="ru-RU" sz="3500" dirty="0"/>
              <a:t> — губно-зубное </a:t>
            </a:r>
            <a:r>
              <a:rPr lang="ru-RU" sz="3500" b="1" dirty="0"/>
              <a:t>б</a:t>
            </a:r>
            <a:r>
              <a:rPr lang="ru-RU" sz="3500" dirty="0"/>
              <a:t>. В этом случае слова </a:t>
            </a:r>
            <a:r>
              <a:rPr lang="ru-RU" sz="3500" b="1" dirty="0"/>
              <a:t>фартук</a:t>
            </a:r>
            <a:r>
              <a:rPr lang="ru-RU" sz="3500" dirty="0"/>
              <a:t>, восемь звучат соответственно как </a:t>
            </a:r>
            <a:r>
              <a:rPr lang="ru-RU" sz="3500" b="1" dirty="0" err="1"/>
              <a:t>партук</a:t>
            </a:r>
            <a:r>
              <a:rPr lang="ru-RU" sz="3500" b="1" dirty="0"/>
              <a:t>,  </a:t>
            </a:r>
            <a:r>
              <a:rPr lang="ru-RU" sz="3500" b="1" dirty="0" err="1"/>
              <a:t>босемь</a:t>
            </a:r>
            <a:r>
              <a:rPr lang="ru-RU" sz="3500" dirty="0"/>
              <a:t>.</a:t>
            </a:r>
          </a:p>
          <a:p>
            <a:pPr marL="0" indent="0">
              <a:buNone/>
            </a:pPr>
            <a:endParaRPr lang="ru-RU" sz="3000" b="1" dirty="0"/>
          </a:p>
        </p:txBody>
      </p:sp>
      <p:pic>
        <p:nvPicPr>
          <p:cNvPr id="5" name="Объект 3" descr="C:\Users\Sergey\Desktop\img265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3" t="7890" r="77061" b="77120"/>
          <a:stretch/>
        </p:blipFill>
        <p:spPr bwMode="auto">
          <a:xfrm rot="21540000">
            <a:off x="-311185" y="45638"/>
            <a:ext cx="5243809" cy="1576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2589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76672"/>
            <a:ext cx="5976664" cy="2376264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>2.      Замена глухого </a:t>
            </a:r>
            <a:r>
              <a:rPr lang="ru-RU" sz="3600" b="1" i="1" dirty="0" smtClean="0"/>
              <a:t>ф</a:t>
            </a:r>
            <a:r>
              <a:rPr lang="ru-RU" sz="3600" i="1" dirty="0" smtClean="0"/>
              <a:t> звонким звуком </a:t>
            </a:r>
            <a:r>
              <a:rPr lang="ru-RU" sz="3600" b="1" i="1" dirty="0" smtClean="0"/>
              <a:t>в</a:t>
            </a:r>
            <a:r>
              <a:rPr lang="ru-RU" sz="3600" i="1" dirty="0" smtClean="0"/>
              <a:t> (озвончение) и, наоборот, замена звонкого </a:t>
            </a:r>
            <a:r>
              <a:rPr lang="ru-RU" sz="3600" b="1" i="1" dirty="0" smtClean="0"/>
              <a:t>в</a:t>
            </a:r>
            <a:r>
              <a:rPr lang="ru-RU" sz="3600" i="1" dirty="0" smtClean="0"/>
              <a:t> глухим согласным </a:t>
            </a:r>
            <a:r>
              <a:rPr lang="ru-RU" sz="3600" b="1" i="1" dirty="0" smtClean="0"/>
              <a:t>ф</a:t>
            </a:r>
            <a:r>
              <a:rPr lang="ru-RU" sz="3600" i="1" dirty="0" smtClean="0"/>
              <a:t> (оглушение). 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797152"/>
            <a:ext cx="8435280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/>
              <a:t>	</a:t>
            </a:r>
            <a:r>
              <a:rPr lang="ru-RU" sz="3200" i="1" dirty="0" smtClean="0"/>
              <a:t>Дефект обусловлен неправильным участием голоса в артикуляции.  Дефект носит распространенный характер.</a:t>
            </a:r>
            <a:endParaRPr lang="ru-RU" sz="3200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3068960"/>
            <a:ext cx="8435280" cy="158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200" dirty="0" smtClean="0"/>
              <a:t>В </a:t>
            </a:r>
            <a:r>
              <a:rPr lang="ru-RU" sz="3200" dirty="0"/>
              <a:t>этом случае слова </a:t>
            </a:r>
            <a:r>
              <a:rPr lang="ru-RU" sz="3200" b="1" dirty="0"/>
              <a:t>фартук, конфета</a:t>
            </a:r>
            <a:r>
              <a:rPr lang="ru-RU" sz="3200" dirty="0"/>
              <a:t> звучат как </a:t>
            </a:r>
            <a:r>
              <a:rPr lang="ru-RU" sz="3200" b="1" dirty="0" err="1"/>
              <a:t>вартук</a:t>
            </a:r>
            <a:r>
              <a:rPr lang="ru-RU" sz="3200" b="1" dirty="0"/>
              <a:t>, </a:t>
            </a:r>
            <a:r>
              <a:rPr lang="ru-RU" sz="3200" b="1" dirty="0" err="1"/>
              <a:t>конвета</a:t>
            </a:r>
            <a:r>
              <a:rPr lang="ru-RU" sz="3200" dirty="0"/>
              <a:t>, а слова </a:t>
            </a:r>
            <a:r>
              <a:rPr lang="ru-RU" sz="3200" b="1" dirty="0"/>
              <a:t>восемь, Вова</a:t>
            </a:r>
            <a:r>
              <a:rPr lang="ru-RU" sz="3200" dirty="0"/>
              <a:t> как </a:t>
            </a:r>
            <a:r>
              <a:rPr lang="ru-RU" sz="3200" b="1" dirty="0" err="1"/>
              <a:t>фосемь</a:t>
            </a:r>
            <a:r>
              <a:rPr lang="ru-RU" sz="3200" b="1" dirty="0"/>
              <a:t>, </a:t>
            </a:r>
            <a:r>
              <a:rPr lang="ru-RU" sz="3200" b="1" dirty="0" err="1"/>
              <a:t>фофа</a:t>
            </a:r>
            <a:r>
              <a:rPr lang="ru-RU" sz="3200" dirty="0"/>
              <a:t>. </a:t>
            </a:r>
          </a:p>
        </p:txBody>
      </p:sp>
      <p:pic>
        <p:nvPicPr>
          <p:cNvPr id="5" name="Объект 3" descr="C:\Users\Sergey\Desktop\img265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4" t="10134" r="84317" b="77822"/>
          <a:stretch/>
        </p:blipFill>
        <p:spPr bwMode="auto">
          <a:xfrm rot="21540000">
            <a:off x="15174" y="139580"/>
            <a:ext cx="1538985" cy="17524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1" r="2665"/>
          <a:stretch/>
        </p:blipFill>
        <p:spPr bwMode="auto">
          <a:xfrm>
            <a:off x="1475656" y="21673"/>
            <a:ext cx="1330036" cy="196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418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2508" y="368660"/>
            <a:ext cx="6104291" cy="1980220"/>
          </a:xfrm>
        </p:spPr>
        <p:txBody>
          <a:bodyPr>
            <a:noAutofit/>
          </a:bodyPr>
          <a:lstStyle/>
          <a:p>
            <a:r>
              <a:rPr lang="ru-RU" sz="2800" dirty="0" smtClean="0"/>
              <a:t>3. 4.     Гнусавое (носовое) в. Причиной этого дефекта является неправильное участие носового резонатора в артикуляции; мягкое нёбо опущено, и воздух проходит через нос.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6525344"/>
            <a:ext cx="72008" cy="216023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78968"/>
            <a:ext cx="8712968" cy="41624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8600" dirty="0" smtClean="0"/>
              <a:t>	Если </a:t>
            </a:r>
            <a:r>
              <a:rPr lang="ru-RU" sz="8600" dirty="0"/>
              <a:t>нижняя губа образует плотную смычку с верхними резцами, а воздух проходит через нос, получается губно-зубное </a:t>
            </a:r>
            <a:r>
              <a:rPr lang="ru-RU" sz="8600" b="1" dirty="0"/>
              <a:t>м</a:t>
            </a:r>
            <a:r>
              <a:rPr lang="ru-RU" sz="8600" dirty="0"/>
              <a:t>. В этом случае слова </a:t>
            </a:r>
            <a:r>
              <a:rPr lang="ru-RU" sz="8600" b="1" dirty="0"/>
              <a:t>восемь, девять</a:t>
            </a:r>
            <a:r>
              <a:rPr lang="ru-RU" sz="8600" dirty="0"/>
              <a:t> звучат как </a:t>
            </a:r>
            <a:r>
              <a:rPr lang="ru-RU" sz="8600" b="1" dirty="0" err="1"/>
              <a:t>мосемь</a:t>
            </a:r>
            <a:r>
              <a:rPr lang="ru-RU" sz="8600" b="1" dirty="0"/>
              <a:t>, </a:t>
            </a:r>
            <a:r>
              <a:rPr lang="ru-RU" sz="8600" b="1" dirty="0" err="1"/>
              <a:t>демять</a:t>
            </a:r>
            <a:r>
              <a:rPr lang="ru-RU" sz="8600" dirty="0"/>
              <a:t>.</a:t>
            </a:r>
          </a:p>
          <a:p>
            <a:pPr marL="0" indent="0">
              <a:buNone/>
            </a:pPr>
            <a:r>
              <a:rPr lang="ru-RU" sz="8600" dirty="0" smtClean="0"/>
              <a:t>	Открытая </a:t>
            </a:r>
            <a:r>
              <a:rPr lang="ru-RU" sz="8600" dirty="0"/>
              <a:t>гнусавость на </a:t>
            </a:r>
            <a:r>
              <a:rPr lang="ru-RU" sz="8600" b="1" dirty="0"/>
              <a:t>в</a:t>
            </a:r>
            <a:r>
              <a:rPr lang="ru-RU" sz="8600" dirty="0"/>
              <a:t> (в и губно-зубное м). Это грубый дефект, резко отрицательно сказывающийся на разборчивости речи. Сравнительно часто встречается в произношении глухих.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6"/>
          <a:stretch/>
        </p:blipFill>
        <p:spPr bwMode="auto">
          <a:xfrm>
            <a:off x="956177" y="-13320"/>
            <a:ext cx="162633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87" b="5348"/>
          <a:stretch/>
        </p:blipFill>
        <p:spPr bwMode="auto">
          <a:xfrm>
            <a:off x="17303" y="-12754"/>
            <a:ext cx="978766" cy="245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6069" y="260648"/>
            <a:ext cx="263563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1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664" y="-243408"/>
            <a:ext cx="6120135" cy="1800200"/>
          </a:xfrm>
        </p:spPr>
        <p:txBody>
          <a:bodyPr/>
          <a:lstStyle/>
          <a:p>
            <a:r>
              <a:rPr lang="ru-RU" dirty="0" smtClean="0"/>
              <a:t>Устранение дефектов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780928"/>
            <a:ext cx="8424936" cy="40770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000" dirty="0" smtClean="0"/>
              <a:t>одна рука ученика прикладывается к его шее в области гортани (таким образом, контролируется работа голосовых складок), </a:t>
            </a:r>
          </a:p>
          <a:p>
            <a:pPr algn="just"/>
            <a:r>
              <a:rPr lang="ru-RU" sz="3000" dirty="0" smtClean="0"/>
              <a:t>другая подносится ко рту (таким образом, воспринимается сильная струя выдыхаемого воздуха, направленная косо вверх). </a:t>
            </a:r>
          </a:p>
          <a:p>
            <a:pPr algn="just"/>
            <a:r>
              <a:rPr lang="ru-RU" sz="3000" dirty="0" smtClean="0"/>
              <a:t>При энергичном длительном произнесении </a:t>
            </a:r>
            <a:r>
              <a:rPr lang="ru-RU" sz="3000" b="1" dirty="0" smtClean="0"/>
              <a:t>ф</a:t>
            </a:r>
            <a:r>
              <a:rPr lang="ru-RU" sz="3000" dirty="0" smtClean="0"/>
              <a:t> или </a:t>
            </a:r>
            <a:r>
              <a:rPr lang="ru-RU" sz="3000" b="1" dirty="0" smtClean="0"/>
              <a:t>в</a:t>
            </a:r>
            <a:r>
              <a:rPr lang="ru-RU" sz="3000" dirty="0" smtClean="0"/>
              <a:t> ученик избавляется от их взрывного воспроизведения и устанавливает различие между </a:t>
            </a:r>
            <a:r>
              <a:rPr lang="ru-RU" sz="3000" b="1" dirty="0" smtClean="0"/>
              <a:t>ф</a:t>
            </a:r>
            <a:r>
              <a:rPr lang="ru-RU" sz="3000" dirty="0" smtClean="0"/>
              <a:t> и </a:t>
            </a:r>
            <a:r>
              <a:rPr lang="ru-RU" sz="3000" b="1" dirty="0" smtClean="0"/>
              <a:t>в</a:t>
            </a:r>
            <a:r>
              <a:rPr lang="ru-RU" sz="3000" dirty="0" smtClean="0"/>
              <a:t> по участию голоса.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11760" y="1345356"/>
            <a:ext cx="6275040" cy="143557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000" dirty="0" smtClean="0"/>
              <a:t>Все </a:t>
            </a:r>
            <a:r>
              <a:rPr lang="ru-RU" sz="3000" dirty="0"/>
              <a:t>дефекты воспроизведения звуков </a:t>
            </a:r>
            <a:r>
              <a:rPr lang="ru-RU" sz="3000" b="1" dirty="0"/>
              <a:t>ф</a:t>
            </a:r>
            <a:r>
              <a:rPr lang="ru-RU" sz="3000" dirty="0"/>
              <a:t> и </a:t>
            </a:r>
            <a:r>
              <a:rPr lang="ru-RU" sz="3000" b="1" dirty="0"/>
              <a:t>в</a:t>
            </a:r>
            <a:r>
              <a:rPr lang="ru-RU" sz="3000" dirty="0"/>
              <a:t> успешно устраняются одним и тем же приемом</a:t>
            </a:r>
            <a:r>
              <a:rPr lang="ru-RU" sz="3000" dirty="0" smtClean="0"/>
              <a:t>:</a:t>
            </a:r>
            <a:endParaRPr lang="ru-RU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0197"/>
            <a:ext cx="2160239" cy="273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19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300</Words>
  <Application>Microsoft Office PowerPoint</Application>
  <PresentationFormat>Экран (4:3)</PresentationFormat>
  <Paragraphs>35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«Методика обучения глухих произношению.  Твердые согласные звуки ф и в» </vt:lpstr>
      <vt:lpstr>Согласные ф и в. </vt:lpstr>
      <vt:lpstr>Презентация PowerPoint</vt:lpstr>
      <vt:lpstr>Таким образом, звуки ф и в сходны между собой:  </vt:lpstr>
      <vt:lpstr>Дефекты </vt:lpstr>
      <vt:lpstr>1. Замена звуков ф и в соответственно губно-зубными п и б. </vt:lpstr>
      <vt:lpstr>2.      Замена глухого ф звонким звуком в (озвончение) и, наоборот, замена звонкого в глухим согласным ф (оглушение). </vt:lpstr>
      <vt:lpstr>3. 4.     Гнусавое (носовое) в. Причиной этого дефекта является неправильное участие носового резонатора в артикуляции; мягкое нёбо опущено, и воздух проходит через нос. </vt:lpstr>
      <vt:lpstr>Устранение дефектов</vt:lpstr>
      <vt:lpstr>Презентация PowerPoint</vt:lpstr>
      <vt:lpstr>С помощью тактильно-вибрационного контроля всегда успешно устраняется и такой грубый дефект, как носовое в (графы 3 и 4). </vt:lpstr>
      <vt:lpstr>Последовательность упражнений при закреплении правильного воспроизведения звуков ф и в: </vt:lpstr>
      <vt:lpstr>ГБОУ Истринская школа-интернат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«Методика обучения глухих произношению.  Твердые согласные звуки ф и в» </dc:title>
  <dc:creator>Крутских Сергей Анатольевич</dc:creator>
  <cp:lastModifiedBy>Крутских Сергей Анатольевич</cp:lastModifiedBy>
  <cp:revision>9</cp:revision>
  <dcterms:created xsi:type="dcterms:W3CDTF">2015-01-22T15:02:02Z</dcterms:created>
  <dcterms:modified xsi:type="dcterms:W3CDTF">2015-01-22T17:41:50Z</dcterms:modified>
</cp:coreProperties>
</file>